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7" r:id="rId5"/>
    <p:sldId id="261" r:id="rId6"/>
    <p:sldId id="264" r:id="rId7"/>
    <p:sldId id="263" r:id="rId8"/>
    <p:sldId id="265" r:id="rId9"/>
    <p:sldId id="266" r:id="rId1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90C2E1-2B0B-4A6F-AA4C-1A7BFE0BB056}" type="datetimeFigureOut">
              <a:rPr lang="sv-SE" smtClean="0"/>
              <a:pPr/>
              <a:t>2017-10-31</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383168-FEA0-404B-8415-C399AE5599E6}" type="slidenum">
              <a:rPr lang="sv-SE" smtClean="0"/>
              <a:pPr/>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0B3053CA-6126-42F3-9CBC-18947E41FAB3}" type="slidenum">
              <a:rPr lang="sv-SE" smtClean="0"/>
              <a:pPr/>
              <a:t>1</a:t>
            </a:fld>
            <a:endParaRPr lang="sv-SE"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miter lim="800000"/>
            <a:headEnd/>
            <a:tailEnd/>
          </a:ln>
        </p:spPr>
        <p:txBody>
          <a:bodyPr/>
          <a:lstStyle/>
          <a:p>
            <a:fld id="{FD204ADF-7797-445D-9B77-336AC194F14B}" type="slidenum">
              <a:rPr lang="sv-SE" smtClean="0"/>
              <a:pPr/>
              <a:t>2</a:t>
            </a:fld>
            <a:endParaRPr lang="sv-SE"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0B3053CA-6126-42F3-9CBC-18947E41FAB3}" type="slidenum">
              <a:rPr lang="sv-SE" smtClean="0"/>
              <a:pPr/>
              <a:t>3</a:t>
            </a:fld>
            <a:endParaRPr lang="sv-SE"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miter lim="800000"/>
            <a:headEnd/>
            <a:tailEnd/>
          </a:ln>
        </p:spPr>
        <p:txBody>
          <a:bodyPr/>
          <a:lstStyle/>
          <a:p>
            <a:fld id="{E00A94AF-8306-418D-AA1B-D3359C1C7C78}" type="slidenum">
              <a:rPr lang="sv-SE" smtClean="0"/>
              <a:pPr/>
              <a:t>4</a:t>
            </a:fld>
            <a:endParaRPr lang="sv-SE"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miter lim="800000"/>
            <a:headEnd/>
            <a:tailEnd/>
          </a:ln>
        </p:spPr>
        <p:txBody>
          <a:bodyPr/>
          <a:lstStyle/>
          <a:p>
            <a:fld id="{F60012A1-A547-4E63-8FC8-872E2AF90D54}" type="slidenum">
              <a:rPr lang="sv-SE" smtClean="0"/>
              <a:pPr/>
              <a:t>5</a:t>
            </a:fld>
            <a:endParaRPr lang="sv-SE"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63D3CFDB-2CCE-4818-87F9-C480361F2094}" type="slidenum">
              <a:rPr lang="sv-SE" smtClean="0"/>
              <a:pPr/>
              <a:t>6</a:t>
            </a:fld>
            <a:endParaRPr lang="sv-SE"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0B3053CA-6126-42F3-9CBC-18947E41FAB3}" type="slidenum">
              <a:rPr lang="sv-SE" smtClean="0"/>
              <a:pPr/>
              <a:t>7</a:t>
            </a:fld>
            <a:endParaRPr lang="sv-SE"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0B3053CA-6126-42F3-9CBC-18947E41FAB3}" type="slidenum">
              <a:rPr lang="sv-SE" smtClean="0"/>
              <a:pPr/>
              <a:t>8</a:t>
            </a:fld>
            <a:endParaRPr lang="sv-SE"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sv-S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B8297A38-700D-4E2E-84E0-956F2BE45C27}" type="datetimeFigureOut">
              <a:rPr lang="sv-SE" smtClean="0"/>
              <a:pPr/>
              <a:t>2017-10-31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90B9187-4EBD-4F4F-8C80-6F08B104AAA8}"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8297A38-700D-4E2E-84E0-956F2BE45C27}" type="datetimeFigureOut">
              <a:rPr lang="sv-SE" smtClean="0"/>
              <a:pPr/>
              <a:t>2017-10-31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90B9187-4EBD-4F4F-8C80-6F08B104AAA8}"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8297A38-700D-4E2E-84E0-956F2BE45C27}" type="datetimeFigureOut">
              <a:rPr lang="sv-SE" smtClean="0"/>
              <a:pPr/>
              <a:t>2017-10-31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90B9187-4EBD-4F4F-8C80-6F08B104AAA8}"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8297A38-700D-4E2E-84E0-956F2BE45C27}" type="datetimeFigureOut">
              <a:rPr lang="sv-SE" smtClean="0"/>
              <a:pPr/>
              <a:t>2017-10-31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90B9187-4EBD-4F4F-8C80-6F08B104AAA8}"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B8297A38-700D-4E2E-84E0-956F2BE45C27}" type="datetimeFigureOut">
              <a:rPr lang="sv-SE" smtClean="0"/>
              <a:pPr/>
              <a:t>2017-10-31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90B9187-4EBD-4F4F-8C80-6F08B104AAA8}"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B8297A38-700D-4E2E-84E0-956F2BE45C27}" type="datetimeFigureOut">
              <a:rPr lang="sv-SE" smtClean="0"/>
              <a:pPr/>
              <a:t>2017-10-31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90B9187-4EBD-4F4F-8C80-6F08B104AAA8}"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B8297A38-700D-4E2E-84E0-956F2BE45C27}" type="datetimeFigureOut">
              <a:rPr lang="sv-SE" smtClean="0"/>
              <a:pPr/>
              <a:t>2017-10-31</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C90B9187-4EBD-4F4F-8C80-6F08B104AAA8}"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B8297A38-700D-4E2E-84E0-956F2BE45C27}" type="datetimeFigureOut">
              <a:rPr lang="sv-SE" smtClean="0"/>
              <a:pPr/>
              <a:t>2017-10-31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C90B9187-4EBD-4F4F-8C80-6F08B104AAA8}"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B8297A38-700D-4E2E-84E0-956F2BE45C27}" type="datetimeFigureOut">
              <a:rPr lang="sv-SE" smtClean="0"/>
              <a:pPr/>
              <a:t>2017-10-31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C90B9187-4EBD-4F4F-8C80-6F08B104AAA8}"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B8297A38-700D-4E2E-84E0-956F2BE45C27}" type="datetimeFigureOut">
              <a:rPr lang="sv-SE" smtClean="0"/>
              <a:pPr/>
              <a:t>2017-10-31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90B9187-4EBD-4F4F-8C80-6F08B104AAA8}"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B8297A38-700D-4E2E-84E0-956F2BE45C27}" type="datetimeFigureOut">
              <a:rPr lang="sv-SE" smtClean="0"/>
              <a:pPr/>
              <a:t>2017-10-31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90B9187-4EBD-4F4F-8C80-6F08B104AAA8}"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297A38-700D-4E2E-84E0-956F2BE45C27}" type="datetimeFigureOut">
              <a:rPr lang="sv-SE" smtClean="0"/>
              <a:pPr/>
              <a:t>2017-10-31</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0B9187-4EBD-4F4F-8C80-6F08B104AAA8}"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1187624" y="908720"/>
            <a:ext cx="7055136" cy="954107"/>
          </a:xfrm>
          <a:prstGeom prst="rect">
            <a:avLst/>
          </a:prstGeom>
          <a:noFill/>
          <a:ln w="9525">
            <a:noFill/>
            <a:miter lim="800000"/>
            <a:headEnd/>
            <a:tailEnd/>
          </a:ln>
        </p:spPr>
        <p:txBody>
          <a:bodyPr wrap="none">
            <a:spAutoFit/>
          </a:bodyPr>
          <a:lstStyle/>
          <a:p>
            <a:pPr algn="ctr"/>
            <a:r>
              <a:rPr lang="sv-SE" sz="2800" b="1" dirty="0" smtClean="0">
                <a:solidFill>
                  <a:srgbClr val="0000CC"/>
                </a:solidFill>
                <a:latin typeface="Verdana" pitchFamily="34" charset="0"/>
              </a:rPr>
              <a:t>POLICY - OCH UTVECKLINGSPLAN</a:t>
            </a:r>
          </a:p>
          <a:p>
            <a:pPr algn="ctr"/>
            <a:r>
              <a:rPr lang="sv-SE" sz="2800" b="1" dirty="0" smtClean="0">
                <a:solidFill>
                  <a:srgbClr val="0000CC"/>
                </a:solidFill>
                <a:latin typeface="Verdana" pitchFamily="34" charset="0"/>
              </a:rPr>
              <a:t>FÖR GIDEONSBERGS IF UNGDOM</a:t>
            </a:r>
            <a:endParaRPr lang="sv-SE" sz="2800" b="1" dirty="0">
              <a:solidFill>
                <a:srgbClr val="0000CC"/>
              </a:solidFill>
              <a:latin typeface="Verdana" pitchFamily="34" charset="0"/>
            </a:endParaRPr>
          </a:p>
        </p:txBody>
      </p:sp>
      <p:sp>
        <p:nvSpPr>
          <p:cNvPr id="7171" name="Text Box 3"/>
          <p:cNvSpPr txBox="1">
            <a:spLocks noChangeArrowheads="1"/>
          </p:cNvSpPr>
          <p:nvPr/>
        </p:nvSpPr>
        <p:spPr bwMode="auto">
          <a:xfrm>
            <a:off x="8863013" y="0"/>
            <a:ext cx="280987" cy="274638"/>
          </a:xfrm>
          <a:prstGeom prst="rect">
            <a:avLst/>
          </a:prstGeom>
          <a:noFill/>
          <a:ln w="9525">
            <a:noFill/>
            <a:miter lim="800000"/>
            <a:headEnd/>
            <a:tailEnd/>
          </a:ln>
        </p:spPr>
        <p:txBody>
          <a:bodyPr wrap="none">
            <a:spAutoFit/>
          </a:bodyPr>
          <a:lstStyle/>
          <a:p>
            <a:r>
              <a:rPr lang="sv-SE" sz="1200" dirty="0" smtClean="0">
                <a:latin typeface="Verdana" pitchFamily="34" charset="0"/>
              </a:rPr>
              <a:t>1</a:t>
            </a:r>
            <a:endParaRPr lang="sv-SE" sz="1200" dirty="0">
              <a:latin typeface="Verdana" pitchFamily="34" charset="0"/>
            </a:endParaRPr>
          </a:p>
        </p:txBody>
      </p:sp>
      <p:pic>
        <p:nvPicPr>
          <p:cNvPr id="7172" name="Picture 4"/>
          <p:cNvPicPr>
            <a:picLocks noChangeAspect="1" noChangeArrowheads="1"/>
          </p:cNvPicPr>
          <p:nvPr/>
        </p:nvPicPr>
        <p:blipFill>
          <a:blip r:embed="rId3" cstate="print"/>
          <a:srcRect/>
          <a:stretch>
            <a:fillRect/>
          </a:stretch>
        </p:blipFill>
        <p:spPr bwMode="auto">
          <a:xfrm>
            <a:off x="3276600" y="2781300"/>
            <a:ext cx="2152650" cy="2286000"/>
          </a:xfrm>
          <a:prstGeom prst="rect">
            <a:avLst/>
          </a:prstGeom>
          <a:noFill/>
          <a:ln w="9525">
            <a:noFill/>
            <a:miter lim="800000"/>
            <a:headEnd/>
            <a:tailEnd/>
          </a:ln>
        </p:spPr>
      </p:pic>
      <p:sp>
        <p:nvSpPr>
          <p:cNvPr id="5" name="textruta 4"/>
          <p:cNvSpPr txBox="1"/>
          <p:nvPr/>
        </p:nvSpPr>
        <p:spPr>
          <a:xfrm>
            <a:off x="3203848" y="6237312"/>
            <a:ext cx="2250937" cy="246221"/>
          </a:xfrm>
          <a:prstGeom prst="rect">
            <a:avLst/>
          </a:prstGeom>
          <a:noFill/>
        </p:spPr>
        <p:txBody>
          <a:bodyPr wrap="none" rtlCol="0">
            <a:spAutoFit/>
          </a:bodyPr>
          <a:lstStyle/>
          <a:p>
            <a:r>
              <a:rPr lang="sv-SE" sz="1000" dirty="0" smtClean="0">
                <a:solidFill>
                  <a:srgbClr val="0070C0"/>
                </a:solidFill>
                <a:latin typeface="Arial" pitchFamily="34" charset="0"/>
                <a:cs typeface="Arial" pitchFamily="34" charset="0"/>
              </a:rPr>
              <a:t>Antagen av styrelsen i oktober  2017</a:t>
            </a:r>
            <a:endParaRPr lang="sv-SE" sz="1000" dirty="0">
              <a:solidFill>
                <a:srgbClr val="0070C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0"/>
            <a:ext cx="9144000" cy="2246769"/>
          </a:xfrm>
          <a:prstGeom prst="rect">
            <a:avLst/>
          </a:prstGeom>
          <a:noFill/>
          <a:ln w="9525">
            <a:noFill/>
            <a:miter lim="800000"/>
            <a:headEnd/>
            <a:tailEnd/>
          </a:ln>
        </p:spPr>
        <p:txBody>
          <a:bodyPr wrap="square" anchor="ctr">
            <a:spAutoFit/>
          </a:bodyPr>
          <a:lstStyle/>
          <a:p>
            <a:r>
              <a:rPr lang="sv-SE" sz="1400" b="1" dirty="0">
                <a:solidFill>
                  <a:schemeClr val="tx2"/>
                </a:solidFill>
                <a:latin typeface="Arial" pitchFamily="34" charset="0"/>
                <a:cs typeface="Arial" pitchFamily="34" charset="0"/>
              </a:rPr>
              <a:t>I</a:t>
            </a:r>
            <a:r>
              <a:rPr lang="sv-SE" sz="1400" b="1" dirty="0">
                <a:solidFill>
                  <a:srgbClr val="002060"/>
                </a:solidFill>
                <a:latin typeface="Arial" pitchFamily="34" charset="0"/>
                <a:cs typeface="Arial" pitchFamily="34" charset="0"/>
              </a:rPr>
              <a:t>NLEDNING</a:t>
            </a:r>
            <a:r>
              <a:rPr lang="sv-SE" sz="3200" b="1" dirty="0">
                <a:latin typeface="Arial" pitchFamily="34" charset="0"/>
                <a:cs typeface="Arial" pitchFamily="34" charset="0"/>
              </a:rPr>
              <a:t>		</a:t>
            </a:r>
            <a:r>
              <a:rPr lang="sv-SE" sz="3600" b="1" dirty="0">
                <a:latin typeface="Verdana" pitchFamily="34" charset="0"/>
              </a:rPr>
              <a:t>					</a:t>
            </a:r>
            <a:endParaRPr lang="sv-SE" sz="3600" dirty="0">
              <a:latin typeface="Verdana" pitchFamily="34" charset="0"/>
            </a:endParaRPr>
          </a:p>
          <a:p>
            <a:r>
              <a:rPr lang="sv-SE" sz="1200" b="1" dirty="0" smtClean="0">
                <a:solidFill>
                  <a:srgbClr val="002060"/>
                </a:solidFill>
                <a:latin typeface="Arial" pitchFamily="34" charset="0"/>
                <a:cs typeface="Arial" pitchFamily="34" charset="0"/>
              </a:rPr>
              <a:t>SYFTE </a:t>
            </a:r>
            <a:r>
              <a:rPr lang="sv-SE" sz="1200" b="1" dirty="0">
                <a:solidFill>
                  <a:srgbClr val="002060"/>
                </a:solidFill>
                <a:latin typeface="Arial" pitchFamily="34" charset="0"/>
                <a:cs typeface="Arial" pitchFamily="34" charset="0"/>
              </a:rPr>
              <a:t>MED POLICY- OCH UTVECKLINGSPLANEN</a:t>
            </a:r>
          </a:p>
          <a:p>
            <a:r>
              <a:rPr lang="sv-SE" sz="1200" dirty="0" smtClean="0">
                <a:solidFill>
                  <a:srgbClr val="002060"/>
                </a:solidFill>
                <a:latin typeface="Arial" pitchFamily="34" charset="0"/>
                <a:cs typeface="Arial" pitchFamily="34" charset="0"/>
              </a:rPr>
              <a:t>Beskriva </a:t>
            </a:r>
            <a:r>
              <a:rPr lang="sv-SE" sz="1200" dirty="0">
                <a:solidFill>
                  <a:srgbClr val="002060"/>
                </a:solidFill>
                <a:latin typeface="Arial" pitchFamily="34" charset="0"/>
                <a:cs typeface="Arial" pitchFamily="34" charset="0"/>
              </a:rPr>
              <a:t>hur Gideonsbergs IF (GIF) ska bedriva </a:t>
            </a:r>
            <a:r>
              <a:rPr lang="sv-SE" sz="1200" dirty="0" smtClean="0">
                <a:solidFill>
                  <a:srgbClr val="002060"/>
                </a:solidFill>
                <a:latin typeface="Arial" pitchFamily="34" charset="0"/>
                <a:cs typeface="Arial" pitchFamily="34" charset="0"/>
              </a:rPr>
              <a:t>utveckling </a:t>
            </a:r>
            <a:r>
              <a:rPr lang="sv-SE" sz="1200" dirty="0">
                <a:solidFill>
                  <a:srgbClr val="002060"/>
                </a:solidFill>
                <a:latin typeface="Arial" pitchFamily="34" charset="0"/>
                <a:cs typeface="Arial" pitchFamily="34" charset="0"/>
              </a:rPr>
              <a:t>av barn </a:t>
            </a:r>
            <a:r>
              <a:rPr lang="sv-SE" sz="1200" dirty="0" smtClean="0">
                <a:solidFill>
                  <a:srgbClr val="002060"/>
                </a:solidFill>
                <a:latin typeface="Arial" pitchFamily="34" charset="0"/>
                <a:cs typeface="Arial" pitchFamily="34" charset="0"/>
              </a:rPr>
              <a:t>och </a:t>
            </a:r>
            <a:r>
              <a:rPr lang="sv-SE" sz="1200" dirty="0">
                <a:solidFill>
                  <a:srgbClr val="002060"/>
                </a:solidFill>
                <a:latin typeface="Arial" pitchFamily="34" charset="0"/>
                <a:cs typeface="Arial" pitchFamily="34" charset="0"/>
              </a:rPr>
              <a:t>ungdomar </a:t>
            </a:r>
            <a:r>
              <a:rPr lang="sv-SE" sz="1200" dirty="0" smtClean="0">
                <a:solidFill>
                  <a:srgbClr val="002060"/>
                </a:solidFill>
                <a:latin typeface="Arial" pitchFamily="34" charset="0"/>
                <a:cs typeface="Arial" pitchFamily="34" charset="0"/>
              </a:rPr>
              <a:t> från </a:t>
            </a:r>
            <a:r>
              <a:rPr lang="sv-SE" sz="1200" dirty="0">
                <a:solidFill>
                  <a:srgbClr val="002060"/>
                </a:solidFill>
                <a:latin typeface="Arial" pitchFamily="34" charset="0"/>
                <a:cs typeface="Arial" pitchFamily="34" charset="0"/>
              </a:rPr>
              <a:t>Fotbollslekis till </a:t>
            </a:r>
            <a:r>
              <a:rPr lang="sv-SE" sz="1200" dirty="0" smtClean="0">
                <a:solidFill>
                  <a:srgbClr val="002060"/>
                </a:solidFill>
                <a:latin typeface="Arial" pitchFamily="34" charset="0"/>
                <a:cs typeface="Arial" pitchFamily="34" charset="0"/>
              </a:rPr>
              <a:t>seniorfotboll.</a:t>
            </a:r>
            <a:endParaRPr lang="sv-SE" sz="1200" dirty="0">
              <a:solidFill>
                <a:srgbClr val="002060"/>
              </a:solidFill>
              <a:latin typeface="Arial" pitchFamily="34" charset="0"/>
              <a:cs typeface="Arial" pitchFamily="34" charset="0"/>
            </a:endParaRPr>
          </a:p>
          <a:p>
            <a:endParaRPr lang="sv-SE" sz="2000" b="1" dirty="0">
              <a:solidFill>
                <a:srgbClr val="002060"/>
              </a:solidFill>
              <a:latin typeface="Verdana" pitchFamily="34" charset="0"/>
            </a:endParaRPr>
          </a:p>
          <a:p>
            <a:r>
              <a:rPr lang="sv-SE" sz="1200" b="1" dirty="0" smtClean="0">
                <a:solidFill>
                  <a:srgbClr val="002060"/>
                </a:solidFill>
                <a:latin typeface="Arial" pitchFamily="34" charset="0"/>
                <a:cs typeface="Arial" pitchFamily="34" charset="0"/>
              </a:rPr>
              <a:t>ANVÄNDNINGSOMRÅDEN</a:t>
            </a:r>
            <a:endParaRPr lang="sv-SE" sz="1200" dirty="0">
              <a:solidFill>
                <a:srgbClr val="002060"/>
              </a:solidFill>
              <a:latin typeface="Arial" pitchFamily="34" charset="0"/>
              <a:cs typeface="Arial" pitchFamily="34" charset="0"/>
            </a:endParaRPr>
          </a:p>
          <a:p>
            <a:r>
              <a:rPr lang="sv-SE" sz="1200" dirty="0">
                <a:solidFill>
                  <a:srgbClr val="002060"/>
                </a:solidFill>
                <a:latin typeface="Arial" pitchFamily="34" charset="0"/>
                <a:cs typeface="Arial" pitchFamily="34" charset="0"/>
              </a:rPr>
              <a:t>Policy- och Utvecklingsplanen är ett dokument som ska </a:t>
            </a:r>
            <a:r>
              <a:rPr lang="sv-SE" sz="1200" dirty="0" smtClean="0">
                <a:solidFill>
                  <a:srgbClr val="002060"/>
                </a:solidFill>
                <a:latin typeface="Arial" pitchFamily="34" charset="0"/>
                <a:cs typeface="Arial" pitchFamily="34" charset="0"/>
              </a:rPr>
              <a:t>vara vägledande </a:t>
            </a:r>
            <a:r>
              <a:rPr lang="sv-SE" sz="1200" dirty="0">
                <a:solidFill>
                  <a:srgbClr val="002060"/>
                </a:solidFill>
                <a:latin typeface="Arial" pitchFamily="34" charset="0"/>
                <a:cs typeface="Arial" pitchFamily="34" charset="0"/>
              </a:rPr>
              <a:t>vid planering och förberedelser för </a:t>
            </a:r>
            <a:r>
              <a:rPr lang="sv-SE" sz="1200" dirty="0" smtClean="0">
                <a:solidFill>
                  <a:srgbClr val="002060"/>
                </a:solidFill>
                <a:latin typeface="Arial" pitchFamily="34" charset="0"/>
                <a:cs typeface="Arial" pitchFamily="34" charset="0"/>
              </a:rPr>
              <a:t>såväl </a:t>
            </a:r>
            <a:r>
              <a:rPr lang="sv-SE" sz="1200" dirty="0">
                <a:solidFill>
                  <a:srgbClr val="002060"/>
                </a:solidFill>
                <a:latin typeface="Arial" pitchFamily="34" charset="0"/>
                <a:cs typeface="Arial" pitchFamily="34" charset="0"/>
              </a:rPr>
              <a:t>säsong, träningar </a:t>
            </a:r>
            <a:r>
              <a:rPr lang="sv-SE" sz="1200" dirty="0" smtClean="0">
                <a:solidFill>
                  <a:srgbClr val="002060"/>
                </a:solidFill>
                <a:latin typeface="Arial" pitchFamily="34" charset="0"/>
                <a:cs typeface="Arial" pitchFamily="34" charset="0"/>
              </a:rPr>
              <a:t>och </a:t>
            </a:r>
            <a:r>
              <a:rPr lang="sv-SE" sz="1200" dirty="0">
                <a:solidFill>
                  <a:srgbClr val="002060"/>
                </a:solidFill>
                <a:latin typeface="Arial" pitchFamily="34" charset="0"/>
                <a:cs typeface="Arial" pitchFamily="34" charset="0"/>
              </a:rPr>
              <a:t>matcher samt vid information </a:t>
            </a:r>
            <a:r>
              <a:rPr lang="sv-SE" sz="1200" dirty="0" smtClean="0">
                <a:solidFill>
                  <a:srgbClr val="002060"/>
                </a:solidFill>
                <a:latin typeface="Arial" pitchFamily="34" charset="0"/>
                <a:cs typeface="Arial" pitchFamily="34" charset="0"/>
              </a:rPr>
              <a:t>till </a:t>
            </a:r>
            <a:r>
              <a:rPr lang="sv-SE" sz="1200" dirty="0">
                <a:solidFill>
                  <a:srgbClr val="002060"/>
                </a:solidFill>
                <a:latin typeface="Arial" pitchFamily="34" charset="0"/>
                <a:cs typeface="Arial" pitchFamily="34" charset="0"/>
              </a:rPr>
              <a:t>spelare, föräldrar och övriga </a:t>
            </a:r>
            <a:r>
              <a:rPr lang="sv-SE" sz="1200" dirty="0" smtClean="0">
                <a:solidFill>
                  <a:srgbClr val="002060"/>
                </a:solidFill>
                <a:latin typeface="Arial" pitchFamily="34" charset="0"/>
                <a:cs typeface="Arial" pitchFamily="34" charset="0"/>
              </a:rPr>
              <a:t>intressenter</a:t>
            </a:r>
            <a:r>
              <a:rPr lang="sv-SE" sz="1200" dirty="0">
                <a:solidFill>
                  <a:srgbClr val="002060"/>
                </a:solidFill>
                <a:latin typeface="Arial" pitchFamily="34" charset="0"/>
                <a:cs typeface="Arial" pitchFamily="34" charset="0"/>
              </a:rPr>
              <a:t>. </a:t>
            </a:r>
            <a:endParaRPr lang="sv-SE" sz="1200" dirty="0" smtClean="0">
              <a:solidFill>
                <a:srgbClr val="002060"/>
              </a:solidFill>
              <a:latin typeface="Arial" pitchFamily="34" charset="0"/>
              <a:cs typeface="Arial" pitchFamily="34" charset="0"/>
            </a:endParaRPr>
          </a:p>
          <a:p>
            <a:r>
              <a:rPr lang="sv-SE" sz="1200" dirty="0" smtClean="0">
                <a:solidFill>
                  <a:srgbClr val="002060"/>
                </a:solidFill>
                <a:latin typeface="Arial" pitchFamily="34" charset="0"/>
                <a:cs typeface="Arial" pitchFamily="34" charset="0"/>
              </a:rPr>
              <a:t>Policy- </a:t>
            </a:r>
            <a:r>
              <a:rPr lang="sv-SE" sz="1200" dirty="0">
                <a:solidFill>
                  <a:srgbClr val="002060"/>
                </a:solidFill>
                <a:latin typeface="Arial" pitchFamily="34" charset="0"/>
                <a:cs typeface="Arial" pitchFamily="34" charset="0"/>
              </a:rPr>
              <a:t>och Utvecklingsplanen är ett levande dokument </a:t>
            </a:r>
            <a:r>
              <a:rPr lang="sv-SE" sz="1200" dirty="0" smtClean="0">
                <a:solidFill>
                  <a:srgbClr val="002060"/>
                </a:solidFill>
                <a:latin typeface="Arial" pitchFamily="34" charset="0"/>
                <a:cs typeface="Arial" pitchFamily="34" charset="0"/>
              </a:rPr>
              <a:t>som </a:t>
            </a:r>
            <a:r>
              <a:rPr lang="sv-SE" sz="1200" dirty="0">
                <a:solidFill>
                  <a:srgbClr val="002060"/>
                </a:solidFill>
                <a:latin typeface="Arial" pitchFamily="34" charset="0"/>
                <a:cs typeface="Arial" pitchFamily="34" charset="0"/>
              </a:rPr>
              <a:t>utvärderas av styrelsen och vid behov revideras en </a:t>
            </a:r>
            <a:r>
              <a:rPr lang="sv-SE" sz="1200" dirty="0" smtClean="0">
                <a:solidFill>
                  <a:srgbClr val="002060"/>
                </a:solidFill>
                <a:latin typeface="Arial" pitchFamily="34" charset="0"/>
                <a:cs typeface="Arial" pitchFamily="34" charset="0"/>
              </a:rPr>
              <a:t>gång </a:t>
            </a:r>
            <a:r>
              <a:rPr lang="sv-SE" sz="1200" dirty="0">
                <a:solidFill>
                  <a:srgbClr val="002060"/>
                </a:solidFill>
                <a:latin typeface="Arial" pitchFamily="34" charset="0"/>
                <a:cs typeface="Arial" pitchFamily="34" charset="0"/>
              </a:rPr>
              <a:t>om </a:t>
            </a:r>
            <a:endParaRPr lang="sv-SE" sz="1200" dirty="0" smtClean="0">
              <a:solidFill>
                <a:srgbClr val="002060"/>
              </a:solidFill>
              <a:latin typeface="Arial" pitchFamily="34" charset="0"/>
              <a:cs typeface="Arial" pitchFamily="34" charset="0"/>
            </a:endParaRPr>
          </a:p>
          <a:p>
            <a:r>
              <a:rPr lang="sv-SE" sz="1200" dirty="0" smtClean="0">
                <a:solidFill>
                  <a:srgbClr val="002060"/>
                </a:solidFill>
                <a:latin typeface="Arial" pitchFamily="34" charset="0"/>
                <a:cs typeface="Arial" pitchFamily="34" charset="0"/>
              </a:rPr>
              <a:t>året </a:t>
            </a:r>
            <a:r>
              <a:rPr lang="sv-SE" sz="1200" dirty="0">
                <a:solidFill>
                  <a:srgbClr val="002060"/>
                </a:solidFill>
                <a:latin typeface="Arial" pitchFamily="34" charset="0"/>
                <a:cs typeface="Arial" pitchFamily="34" charset="0"/>
              </a:rPr>
              <a:t>direkt efter årsmötet.</a:t>
            </a:r>
          </a:p>
        </p:txBody>
      </p:sp>
      <p:sp>
        <p:nvSpPr>
          <p:cNvPr id="4" name="textruta 3"/>
          <p:cNvSpPr txBox="1"/>
          <p:nvPr/>
        </p:nvSpPr>
        <p:spPr>
          <a:xfrm>
            <a:off x="-10622" y="2564904"/>
            <a:ext cx="9154622" cy="4339650"/>
          </a:xfrm>
          <a:prstGeom prst="rect">
            <a:avLst/>
          </a:prstGeom>
          <a:noFill/>
        </p:spPr>
        <p:txBody>
          <a:bodyPr wrap="none" rtlCol="0">
            <a:spAutoFit/>
          </a:bodyPr>
          <a:lstStyle/>
          <a:p>
            <a:r>
              <a:rPr lang="sv-SE" sz="1200" dirty="0" smtClean="0">
                <a:solidFill>
                  <a:srgbClr val="0000CC"/>
                </a:solidFill>
                <a:latin typeface="Arial" pitchFamily="34" charset="0"/>
                <a:cs typeface="Arial" pitchFamily="34" charset="0"/>
              </a:rPr>
              <a:t>GIF</a:t>
            </a:r>
            <a:r>
              <a:rPr lang="sv-SE" sz="1200" b="1" dirty="0" smtClean="0">
                <a:latin typeface="Arial" pitchFamily="34" charset="0"/>
                <a:cs typeface="Arial" pitchFamily="34" charset="0"/>
              </a:rPr>
              <a:t> </a:t>
            </a:r>
            <a:r>
              <a:rPr lang="sv-SE" sz="1200" dirty="0" smtClean="0">
                <a:latin typeface="Arial" pitchFamily="34" charset="0"/>
                <a:cs typeface="Arial" pitchFamily="34" charset="0"/>
              </a:rPr>
              <a:t>ska kännetecknas av </a:t>
            </a:r>
            <a:r>
              <a:rPr lang="sv-SE" sz="1200" b="1" dirty="0" smtClean="0">
                <a:latin typeface="Arial" pitchFamily="34" charset="0"/>
                <a:cs typeface="Arial" pitchFamily="34" charset="0"/>
              </a:rPr>
              <a:t>glädje, stil, kreativitet, trygghet </a:t>
            </a:r>
            <a:r>
              <a:rPr lang="sv-SE" sz="1200" dirty="0" smtClean="0">
                <a:latin typeface="Arial" pitchFamily="34" charset="0"/>
                <a:cs typeface="Arial" pitchFamily="34" charset="0"/>
              </a:rPr>
              <a:t>och </a:t>
            </a:r>
            <a:r>
              <a:rPr lang="sv-SE" sz="1200" b="1" dirty="0" smtClean="0">
                <a:latin typeface="Arial" pitchFamily="34" charset="0"/>
                <a:cs typeface="Arial" pitchFamily="34" charset="0"/>
              </a:rPr>
              <a:t>ansvar. </a:t>
            </a:r>
          </a:p>
          <a:p>
            <a:r>
              <a:rPr lang="sv-SE" sz="1200" dirty="0" smtClean="0">
                <a:latin typeface="Arial" pitchFamily="34" charset="0"/>
                <a:cs typeface="Arial" pitchFamily="34" charset="0"/>
              </a:rPr>
              <a:t>Med </a:t>
            </a:r>
            <a:r>
              <a:rPr lang="sv-SE" sz="1200" b="1" dirty="0" smtClean="0">
                <a:latin typeface="Arial" pitchFamily="34" charset="0"/>
                <a:cs typeface="Arial" pitchFamily="34" charset="0"/>
              </a:rPr>
              <a:t>glädje</a:t>
            </a:r>
            <a:r>
              <a:rPr lang="sv-SE" sz="1200" dirty="0" smtClean="0">
                <a:latin typeface="Arial" pitchFamily="34" charset="0"/>
                <a:cs typeface="Arial" pitchFamily="34" charset="0"/>
              </a:rPr>
              <a:t> menas att vi i en trivsam miljö utvecklar gott kamratskap och uppskattning som skapar gemenskap och stolthet.</a:t>
            </a:r>
          </a:p>
          <a:p>
            <a:r>
              <a:rPr lang="sv-SE" sz="1200" dirty="0" smtClean="0">
                <a:latin typeface="Arial" pitchFamily="34" charset="0"/>
                <a:cs typeface="Arial" pitchFamily="34" charset="0"/>
              </a:rPr>
              <a:t>Med </a:t>
            </a:r>
            <a:r>
              <a:rPr lang="sv-SE" sz="1200" b="1" dirty="0" smtClean="0">
                <a:latin typeface="Arial" pitchFamily="34" charset="0"/>
                <a:cs typeface="Arial" pitchFamily="34" charset="0"/>
              </a:rPr>
              <a:t>stil</a:t>
            </a:r>
            <a:r>
              <a:rPr lang="sv-SE" sz="1200" dirty="0" smtClean="0">
                <a:latin typeface="Arial" pitchFamily="34" charset="0"/>
                <a:cs typeface="Arial" pitchFamily="34" charset="0"/>
              </a:rPr>
              <a:t> menas att en </a:t>
            </a:r>
            <a:r>
              <a:rPr lang="sv-SE" sz="1200" dirty="0" smtClean="0">
                <a:solidFill>
                  <a:srgbClr val="7030A0"/>
                </a:solidFill>
                <a:latin typeface="Arial" pitchFamily="34" charset="0"/>
                <a:cs typeface="Arial" pitchFamily="34" charset="0"/>
              </a:rPr>
              <a:t>GIF:are</a:t>
            </a:r>
            <a:r>
              <a:rPr lang="sv-SE" sz="1200" dirty="0" smtClean="0">
                <a:latin typeface="Arial" pitchFamily="34" charset="0"/>
                <a:cs typeface="Arial" pitchFamily="34" charset="0"/>
              </a:rPr>
              <a:t> uppträder positivt och värdigt både på och utanför fotbollsplanen samt respekterar funktionärer och </a:t>
            </a:r>
          </a:p>
          <a:p>
            <a:r>
              <a:rPr lang="sv-SE" sz="1200" dirty="0" smtClean="0">
                <a:latin typeface="Arial" pitchFamily="34" charset="0"/>
                <a:cs typeface="Arial" pitchFamily="34" charset="0"/>
              </a:rPr>
              <a:t>föreningens intressenter.</a:t>
            </a:r>
          </a:p>
          <a:p>
            <a:r>
              <a:rPr lang="sv-SE" sz="1200" dirty="0" smtClean="0">
                <a:latin typeface="Arial" pitchFamily="34" charset="0"/>
                <a:cs typeface="Arial" pitchFamily="34" charset="0"/>
              </a:rPr>
              <a:t>Med </a:t>
            </a:r>
            <a:r>
              <a:rPr lang="sv-SE" sz="1200" b="1" dirty="0" smtClean="0">
                <a:latin typeface="Arial" pitchFamily="34" charset="0"/>
                <a:cs typeface="Arial" pitchFamily="34" charset="0"/>
              </a:rPr>
              <a:t>kreativitet </a:t>
            </a:r>
            <a:r>
              <a:rPr lang="sv-SE" sz="1200" dirty="0" smtClean="0">
                <a:latin typeface="Arial" pitchFamily="34" charset="0"/>
                <a:cs typeface="Arial" pitchFamily="34" charset="0"/>
              </a:rPr>
              <a:t>menas att möjlighet ges till nya idéer och lösningar.</a:t>
            </a:r>
          </a:p>
          <a:p>
            <a:r>
              <a:rPr lang="sv-SE" sz="1200" dirty="0" smtClean="0">
                <a:latin typeface="Arial" pitchFamily="34" charset="0"/>
                <a:cs typeface="Arial" pitchFamily="34" charset="0"/>
              </a:rPr>
              <a:t>Med </a:t>
            </a:r>
            <a:r>
              <a:rPr lang="sv-SE" sz="1200" b="1" dirty="0" smtClean="0">
                <a:latin typeface="Arial" pitchFamily="34" charset="0"/>
                <a:cs typeface="Arial" pitchFamily="34" charset="0"/>
              </a:rPr>
              <a:t>trygghet</a:t>
            </a:r>
            <a:r>
              <a:rPr lang="sv-SE" sz="1200" dirty="0" smtClean="0">
                <a:latin typeface="Arial" pitchFamily="34" charset="0"/>
                <a:cs typeface="Arial" pitchFamily="34" charset="0"/>
              </a:rPr>
              <a:t> menas att </a:t>
            </a:r>
            <a:r>
              <a:rPr lang="sv-SE" sz="1200" dirty="0" smtClean="0">
                <a:solidFill>
                  <a:srgbClr val="7030A0"/>
                </a:solidFill>
                <a:latin typeface="Arial" pitchFamily="34" charset="0"/>
                <a:cs typeface="Arial" pitchFamily="34" charset="0"/>
              </a:rPr>
              <a:t>GIF </a:t>
            </a:r>
            <a:r>
              <a:rPr lang="sv-SE" sz="1200" dirty="0" smtClean="0">
                <a:latin typeface="Arial" pitchFamily="34" charset="0"/>
                <a:cs typeface="Arial" pitchFamily="34" charset="0"/>
              </a:rPr>
              <a:t>har en sund ekonomi, utbildade och ansvarsfulla tränare, ledare och anställda. </a:t>
            </a:r>
          </a:p>
          <a:p>
            <a:r>
              <a:rPr lang="sv-SE" sz="1200" dirty="0" smtClean="0">
                <a:latin typeface="Arial" pitchFamily="34" charset="0"/>
                <a:cs typeface="Arial" pitchFamily="34" charset="0"/>
              </a:rPr>
              <a:t>Med </a:t>
            </a:r>
            <a:r>
              <a:rPr lang="sv-SE" sz="1200" b="1" dirty="0" smtClean="0">
                <a:latin typeface="Arial" pitchFamily="34" charset="0"/>
                <a:cs typeface="Arial" pitchFamily="34" charset="0"/>
              </a:rPr>
              <a:t>ansvar</a:t>
            </a:r>
            <a:r>
              <a:rPr lang="sv-SE" sz="1200" dirty="0" smtClean="0">
                <a:latin typeface="Arial" pitchFamily="34" charset="0"/>
                <a:cs typeface="Arial" pitchFamily="34" charset="0"/>
              </a:rPr>
              <a:t> menas att alla medlemmar bidrar till föreningens ”</a:t>
            </a:r>
            <a:r>
              <a:rPr lang="sv-SE" sz="1200" dirty="0" err="1" smtClean="0">
                <a:latin typeface="Arial" pitchFamily="34" charset="0"/>
                <a:cs typeface="Arial" pitchFamily="34" charset="0"/>
              </a:rPr>
              <a:t>good</a:t>
            </a:r>
            <a:r>
              <a:rPr lang="sv-SE" sz="1200" dirty="0" smtClean="0">
                <a:latin typeface="Arial" pitchFamily="34" charset="0"/>
                <a:cs typeface="Arial" pitchFamily="34" charset="0"/>
              </a:rPr>
              <a:t> </a:t>
            </a:r>
            <a:r>
              <a:rPr lang="sv-SE" sz="1200" dirty="0" err="1" smtClean="0">
                <a:latin typeface="Arial" pitchFamily="34" charset="0"/>
                <a:cs typeface="Arial" pitchFamily="34" charset="0"/>
              </a:rPr>
              <a:t>will</a:t>
            </a:r>
            <a:r>
              <a:rPr lang="sv-SE" sz="1200" dirty="0" smtClean="0">
                <a:latin typeface="Arial" pitchFamily="34" charset="0"/>
                <a:cs typeface="Arial" pitchFamily="34" charset="0"/>
              </a:rPr>
              <a:t>” och sunda ekonomi. Medlemmarna ska också ansvara för </a:t>
            </a:r>
          </a:p>
          <a:p>
            <a:r>
              <a:rPr lang="sv-SE" sz="1200" dirty="0" smtClean="0">
                <a:latin typeface="Arial" pitchFamily="34" charset="0"/>
                <a:cs typeface="Arial" pitchFamily="34" charset="0"/>
              </a:rPr>
              <a:t>att föreningens lokaler, omklädningsrum och planer hanteras varsamt och ej utsätts för obefogat slitage. I ansvar ingår också att var </a:t>
            </a:r>
          </a:p>
          <a:p>
            <a:r>
              <a:rPr lang="sv-SE" sz="1200" dirty="0" smtClean="0">
                <a:latin typeface="Arial" pitchFamily="34" charset="0"/>
                <a:cs typeface="Arial" pitchFamily="34" charset="0"/>
              </a:rPr>
              <a:t>och en alltid gör sitt bästa för att mål och syften ska uppfyllas samt att föreningens policys efterlevs.</a:t>
            </a:r>
          </a:p>
          <a:p>
            <a:endParaRPr lang="sv-SE" sz="1200" dirty="0" smtClean="0">
              <a:latin typeface="Arial" pitchFamily="34" charset="0"/>
              <a:cs typeface="Arial" pitchFamily="34" charset="0"/>
            </a:endParaRPr>
          </a:p>
          <a:p>
            <a:r>
              <a:rPr lang="sv-SE" sz="1200" b="1" dirty="0" smtClean="0">
                <a:latin typeface="Arial" pitchFamily="34" charset="0"/>
                <a:cs typeface="Arial" pitchFamily="34" charset="0"/>
              </a:rPr>
              <a:t>ETIK OCH MORAL</a:t>
            </a:r>
          </a:p>
          <a:p>
            <a:r>
              <a:rPr lang="sv-SE" sz="1200" dirty="0" smtClean="0">
                <a:latin typeface="Arial" pitchFamily="34" charset="0"/>
                <a:cs typeface="Arial" pitchFamily="34" charset="0"/>
              </a:rPr>
              <a:t>GOTT KAMRATSKAP</a:t>
            </a:r>
          </a:p>
          <a:p>
            <a:r>
              <a:rPr lang="sv-SE" sz="1200" dirty="0" smtClean="0">
                <a:latin typeface="Arial" pitchFamily="34" charset="0"/>
                <a:cs typeface="Arial" pitchFamily="34" charset="0"/>
              </a:rPr>
              <a:t>Med ”gott kamratskap” menas jämlikhet och respekt för varandra oavsett etnicitet, kön, religion, sexuell läggning och åsikter.</a:t>
            </a:r>
          </a:p>
          <a:p>
            <a:r>
              <a:rPr lang="sv-SE" sz="1200" dirty="0" smtClean="0">
                <a:latin typeface="Arial" pitchFamily="34" charset="0"/>
                <a:cs typeface="Arial" pitchFamily="34" charset="0"/>
              </a:rPr>
              <a:t>REN EKONOMI</a:t>
            </a:r>
          </a:p>
          <a:p>
            <a:r>
              <a:rPr lang="sv-SE" sz="1200" dirty="0" smtClean="0">
                <a:latin typeface="Arial" pitchFamily="34" charset="0"/>
                <a:cs typeface="Arial" pitchFamily="34" charset="0"/>
              </a:rPr>
              <a:t>I </a:t>
            </a:r>
            <a:r>
              <a:rPr lang="sv-SE" sz="1200" dirty="0" smtClean="0">
                <a:solidFill>
                  <a:srgbClr val="0000CC"/>
                </a:solidFill>
                <a:latin typeface="Arial" pitchFamily="34" charset="0"/>
                <a:cs typeface="Arial" pitchFamily="34" charset="0"/>
              </a:rPr>
              <a:t>GIF</a:t>
            </a:r>
            <a:r>
              <a:rPr lang="sv-SE" sz="1200" dirty="0" smtClean="0">
                <a:latin typeface="Arial" pitchFamily="34" charset="0"/>
                <a:cs typeface="Arial" pitchFamily="34" charset="0"/>
              </a:rPr>
              <a:t> följer vi samhällets lagstiftning och idrottens regelverk vad gäller intäkter, ersättningar/löner, skatter och avgifter. </a:t>
            </a:r>
          </a:p>
          <a:p>
            <a:r>
              <a:rPr lang="sv-SE" sz="1200" dirty="0" smtClean="0">
                <a:latin typeface="Arial" pitchFamily="34" charset="0"/>
                <a:cs typeface="Arial" pitchFamily="34" charset="0"/>
              </a:rPr>
              <a:t>Vid revision och bokslut ska vi använda godkända/auktoriserade revisorer.</a:t>
            </a:r>
          </a:p>
          <a:p>
            <a:r>
              <a:rPr lang="sv-SE" sz="1200" dirty="0" smtClean="0">
                <a:latin typeface="Arial" pitchFamily="34" charset="0"/>
                <a:cs typeface="Arial" pitchFamily="34" charset="0"/>
              </a:rPr>
              <a:t>DOPNING OCH DROGER</a:t>
            </a:r>
          </a:p>
          <a:p>
            <a:r>
              <a:rPr lang="sv-SE" sz="1200" dirty="0" smtClean="0">
                <a:latin typeface="Arial" pitchFamily="34" charset="0"/>
                <a:cs typeface="Arial" pitchFamily="34" charset="0"/>
              </a:rPr>
              <a:t>Definition och avgränsning inom detta område gäller tobak, snus, rökning, alkohol, narkotika och dopningspreparat.</a:t>
            </a:r>
          </a:p>
          <a:p>
            <a:r>
              <a:rPr lang="sv-SE" sz="1200" dirty="0" smtClean="0">
                <a:latin typeface="Arial" pitchFamily="34" charset="0"/>
                <a:cs typeface="Arial" pitchFamily="34" charset="0"/>
              </a:rPr>
              <a:t>I </a:t>
            </a:r>
            <a:r>
              <a:rPr lang="sv-SE" sz="1200" dirty="0" smtClean="0">
                <a:solidFill>
                  <a:srgbClr val="0000CC"/>
                </a:solidFill>
                <a:latin typeface="Arial" pitchFamily="34" charset="0"/>
                <a:cs typeface="Arial" pitchFamily="34" charset="0"/>
              </a:rPr>
              <a:t>GIF</a:t>
            </a:r>
            <a:r>
              <a:rPr lang="sv-SE" sz="1200" dirty="0" smtClean="0">
                <a:latin typeface="Arial" pitchFamily="34" charset="0"/>
                <a:cs typeface="Arial" pitchFamily="34" charset="0"/>
              </a:rPr>
              <a:t> följer vi riktlinjerna i regelverk från den samhälleliga lagstiftningen och Riksidrottsförbundet. </a:t>
            </a:r>
          </a:p>
          <a:p>
            <a:r>
              <a:rPr lang="sv-SE" sz="1200" dirty="0" smtClean="0">
                <a:latin typeface="Arial" pitchFamily="34" charset="0"/>
                <a:cs typeface="Arial" pitchFamily="34" charset="0"/>
              </a:rPr>
              <a:t>SÄKERHET OCH ÅSKÅDARKULTUR</a:t>
            </a:r>
          </a:p>
          <a:p>
            <a:r>
              <a:rPr lang="sv-SE" sz="1200" dirty="0" smtClean="0">
                <a:latin typeface="Arial" pitchFamily="34" charset="0"/>
                <a:cs typeface="Arial" pitchFamily="34" charset="0"/>
              </a:rPr>
              <a:t>När ett lag från </a:t>
            </a:r>
            <a:r>
              <a:rPr lang="sv-SE" sz="1200" dirty="0" smtClean="0">
                <a:solidFill>
                  <a:srgbClr val="0000CC"/>
                </a:solidFill>
                <a:latin typeface="Arial" pitchFamily="34" charset="0"/>
                <a:cs typeface="Arial" pitchFamily="34" charset="0"/>
              </a:rPr>
              <a:t>GIF</a:t>
            </a:r>
            <a:r>
              <a:rPr lang="sv-SE" sz="1200" dirty="0" smtClean="0">
                <a:latin typeface="Arial" pitchFamily="34" charset="0"/>
                <a:cs typeface="Arial" pitchFamily="34" charset="0"/>
              </a:rPr>
              <a:t> spelar på hemmaplan ska såväl publik, motståndare och domare uppleva trygghet och ett positivt </a:t>
            </a:r>
          </a:p>
          <a:p>
            <a:r>
              <a:rPr lang="sv-SE" sz="1200" dirty="0" smtClean="0">
                <a:latin typeface="Arial" pitchFamily="34" charset="0"/>
                <a:cs typeface="Arial" pitchFamily="34" charset="0"/>
              </a:rPr>
              <a:t>välkomnande klimat. I GIF ska det finnas uttalade personer som fungerar som värdar och ansvarar för detta. </a:t>
            </a:r>
            <a:endParaRPr lang="sv-SE" sz="1200" b="1" dirty="0" smtClean="0">
              <a:latin typeface="Arial" pitchFamily="34" charset="0"/>
              <a:cs typeface="Arial" pitchFamily="34" charset="0"/>
            </a:endParaRPr>
          </a:p>
          <a:p>
            <a:endParaRPr lang="sv-SE" sz="1200" dirty="0" smtClean="0">
              <a:latin typeface="Arial" pitchFamily="34" charset="0"/>
              <a:cs typeface="Arial" pitchFamily="34" charset="0"/>
            </a:endParaRPr>
          </a:p>
        </p:txBody>
      </p:sp>
      <p:sp>
        <p:nvSpPr>
          <p:cNvPr id="5" name="textruta 4"/>
          <p:cNvSpPr txBox="1"/>
          <p:nvPr/>
        </p:nvSpPr>
        <p:spPr>
          <a:xfrm>
            <a:off x="0" y="2348880"/>
            <a:ext cx="1361270" cy="276999"/>
          </a:xfrm>
          <a:prstGeom prst="rect">
            <a:avLst/>
          </a:prstGeom>
          <a:noFill/>
        </p:spPr>
        <p:txBody>
          <a:bodyPr wrap="none" rtlCol="0">
            <a:spAutoFit/>
          </a:bodyPr>
          <a:lstStyle/>
          <a:p>
            <a:r>
              <a:rPr lang="sv-SE" sz="1200" b="1" dirty="0" smtClean="0">
                <a:latin typeface="Arial" pitchFamily="34" charset="0"/>
                <a:cs typeface="Arial" pitchFamily="34" charset="0"/>
              </a:rPr>
              <a:t>KÄNNETECKEN</a:t>
            </a:r>
            <a:endParaRPr lang="sv-SE" sz="1200" b="1" dirty="0">
              <a:latin typeface="Arial" pitchFamily="34" charset="0"/>
              <a:cs typeface="Arial" pitchFamily="34" charset="0"/>
            </a:endParaRPr>
          </a:p>
        </p:txBody>
      </p:sp>
      <p:sp>
        <p:nvSpPr>
          <p:cNvPr id="6" name="textruta 5"/>
          <p:cNvSpPr txBox="1"/>
          <p:nvPr/>
        </p:nvSpPr>
        <p:spPr>
          <a:xfrm>
            <a:off x="8888802" y="0"/>
            <a:ext cx="255198" cy="246221"/>
          </a:xfrm>
          <a:prstGeom prst="rect">
            <a:avLst/>
          </a:prstGeom>
          <a:noFill/>
        </p:spPr>
        <p:txBody>
          <a:bodyPr wrap="none" rtlCol="0">
            <a:spAutoFit/>
          </a:bodyPr>
          <a:lstStyle/>
          <a:p>
            <a:r>
              <a:rPr lang="sv-SE" sz="1000" dirty="0" smtClean="0">
                <a:latin typeface="Arial" pitchFamily="34" charset="0"/>
                <a:cs typeface="Arial" pitchFamily="34" charset="0"/>
              </a:rPr>
              <a:t>2</a:t>
            </a:r>
            <a:endParaRPr lang="sv-SE" sz="1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8877580" y="0"/>
            <a:ext cx="266420" cy="246221"/>
          </a:xfrm>
          <a:prstGeom prst="rect">
            <a:avLst/>
          </a:prstGeom>
          <a:noFill/>
          <a:ln w="9525">
            <a:noFill/>
            <a:miter lim="800000"/>
            <a:headEnd/>
            <a:tailEnd/>
          </a:ln>
        </p:spPr>
        <p:txBody>
          <a:bodyPr wrap="none">
            <a:spAutoFit/>
          </a:bodyPr>
          <a:lstStyle/>
          <a:p>
            <a:r>
              <a:rPr lang="sv-SE" sz="1000" dirty="0" smtClean="0">
                <a:latin typeface="Verdana" pitchFamily="34" charset="0"/>
              </a:rPr>
              <a:t>3</a:t>
            </a:r>
            <a:endParaRPr lang="sv-SE" sz="1000" dirty="0">
              <a:latin typeface="Verdana" pitchFamily="34" charset="0"/>
            </a:endParaRPr>
          </a:p>
        </p:txBody>
      </p:sp>
      <p:sp>
        <p:nvSpPr>
          <p:cNvPr id="3" name="Rektangel 2"/>
          <p:cNvSpPr/>
          <p:nvPr/>
        </p:nvSpPr>
        <p:spPr>
          <a:xfrm>
            <a:off x="0" y="0"/>
            <a:ext cx="9144000" cy="6986528"/>
          </a:xfrm>
          <a:prstGeom prst="rect">
            <a:avLst/>
          </a:prstGeom>
        </p:spPr>
        <p:txBody>
          <a:bodyPr wrap="square">
            <a:spAutoFit/>
          </a:bodyPr>
          <a:lstStyle/>
          <a:p>
            <a:endParaRPr lang="sv-SE" sz="1400" b="1" dirty="0" smtClean="0">
              <a:latin typeface="Arial" pitchFamily="34" charset="0"/>
              <a:cs typeface="Arial" pitchFamily="34" charset="0"/>
            </a:endParaRPr>
          </a:p>
          <a:p>
            <a:r>
              <a:rPr lang="sv-SE" sz="1400" b="1" dirty="0" smtClean="0">
                <a:latin typeface="Arial" pitchFamily="34" charset="0"/>
                <a:cs typeface="Arial" pitchFamily="34" charset="0"/>
              </a:rPr>
              <a:t>MÅL OCH INRIKTNING FÖR GIDEONSBERGS IF  UNGDOM</a:t>
            </a:r>
          </a:p>
          <a:p>
            <a:r>
              <a:rPr lang="sv-SE" sz="1200" dirty="0" smtClean="0">
                <a:latin typeface="Arial" pitchFamily="34" charset="0"/>
                <a:cs typeface="Arial" pitchFamily="34" charset="0"/>
              </a:rPr>
              <a:t>Mål är till för att rikta uppmärksamhet på det som är viktigt i utvecklingen, mobilisera engagemang och kraft, skapa motivation </a:t>
            </a:r>
          </a:p>
          <a:p>
            <a:r>
              <a:rPr lang="sv-SE" sz="1200" dirty="0" smtClean="0">
                <a:latin typeface="Arial" pitchFamily="34" charset="0"/>
                <a:cs typeface="Arial" pitchFamily="34" charset="0"/>
              </a:rPr>
              <a:t>för att klara motgångar, skapa miljö för bra inlärning m.m.</a:t>
            </a:r>
          </a:p>
          <a:p>
            <a:r>
              <a:rPr lang="sv-SE" sz="1200" dirty="0" smtClean="0">
                <a:latin typeface="Arial" pitchFamily="34" charset="0"/>
                <a:cs typeface="Arial" pitchFamily="34" charset="0"/>
              </a:rPr>
              <a:t>Målen ska vara mer prestations än resultatorienterade. Genom glädje, engagemang och utveckling ska prestationerna förbättras och därmed också resultaten.</a:t>
            </a:r>
          </a:p>
          <a:p>
            <a:r>
              <a:rPr lang="sv-SE" sz="1200" dirty="0" smtClean="0">
                <a:latin typeface="Arial" pitchFamily="34" charset="0"/>
                <a:cs typeface="Arial" pitchFamily="34" charset="0"/>
              </a:rPr>
              <a:t>Styrelsen anger de långsiktiga målen som ger ramarna för de kortsiktiga som laget och ledarna sätter.</a:t>
            </a:r>
          </a:p>
          <a:p>
            <a:endParaRPr lang="sv-SE" sz="1200" b="1" dirty="0" smtClean="0">
              <a:latin typeface="Arial" pitchFamily="34" charset="0"/>
              <a:cs typeface="Arial" pitchFamily="34" charset="0"/>
            </a:endParaRPr>
          </a:p>
          <a:p>
            <a:r>
              <a:rPr lang="sv-SE" sz="1200" b="1" dirty="0" smtClean="0">
                <a:latin typeface="Arial" pitchFamily="34" charset="0"/>
                <a:cs typeface="Arial" pitchFamily="34" charset="0"/>
              </a:rPr>
              <a:t>LÅNGSIKTIGA MÅL</a:t>
            </a:r>
          </a:p>
          <a:p>
            <a:r>
              <a:rPr lang="sv-SE" sz="1200" dirty="0" smtClean="0">
                <a:latin typeface="Arial" pitchFamily="34" charset="0"/>
                <a:cs typeface="Arial" pitchFamily="34" charset="0"/>
              </a:rPr>
              <a:t>Verksamheten i </a:t>
            </a:r>
            <a:r>
              <a:rPr lang="sv-SE" sz="1200" dirty="0" smtClean="0">
                <a:solidFill>
                  <a:srgbClr val="7030A0"/>
                </a:solidFill>
                <a:latin typeface="Arial" pitchFamily="34" charset="0"/>
                <a:cs typeface="Arial" pitchFamily="34" charset="0"/>
              </a:rPr>
              <a:t>GIF</a:t>
            </a:r>
            <a:r>
              <a:rPr lang="sv-SE" sz="1200" dirty="0" smtClean="0">
                <a:latin typeface="Arial" pitchFamily="34" charset="0"/>
                <a:cs typeface="Arial" pitchFamily="34" charset="0"/>
              </a:rPr>
              <a:t> ska ge glädje, engagemang och inspiration.</a:t>
            </a:r>
          </a:p>
          <a:p>
            <a:r>
              <a:rPr lang="sv-SE" sz="1200" dirty="0" smtClean="0">
                <a:latin typeface="Arial" pitchFamily="34" charset="0"/>
                <a:cs typeface="Arial" pitchFamily="34" charset="0"/>
              </a:rPr>
              <a:t>Spelet ska kännetecknas av positiv och optimistisk fotboll genom ett snabbt och vägvinnande passningsspel där teknik och </a:t>
            </a:r>
          </a:p>
          <a:p>
            <a:r>
              <a:rPr lang="sv-SE" sz="1200" dirty="0" smtClean="0">
                <a:latin typeface="Arial" pitchFamily="34" charset="0"/>
                <a:cs typeface="Arial" pitchFamily="34" charset="0"/>
              </a:rPr>
              <a:t>kvickhet är nycklarna.</a:t>
            </a:r>
          </a:p>
          <a:p>
            <a:endParaRPr lang="sv-SE" sz="1200" dirty="0" smtClean="0">
              <a:latin typeface="Arial" pitchFamily="34" charset="0"/>
              <a:cs typeface="Arial" pitchFamily="34" charset="0"/>
            </a:endParaRPr>
          </a:p>
          <a:p>
            <a:r>
              <a:rPr lang="sv-SE" sz="1200" dirty="0" smtClean="0">
                <a:latin typeface="Arial" pitchFamily="34" charset="0"/>
                <a:cs typeface="Arial" pitchFamily="34" charset="0"/>
              </a:rPr>
              <a:t>Träningarna ska utgå från spelet och vara utvecklande och nivåanpassade för spelarna. </a:t>
            </a:r>
          </a:p>
          <a:p>
            <a:r>
              <a:rPr lang="sv-SE" sz="1200" b="1" i="1" dirty="0" smtClean="0">
                <a:latin typeface="Arial" pitchFamily="34" charset="0"/>
                <a:cs typeface="Arial" pitchFamily="34" charset="0"/>
              </a:rPr>
              <a:t>Det innebär bl.a. träning av:</a:t>
            </a:r>
            <a:r>
              <a:rPr lang="sv-SE" sz="1200" dirty="0" smtClean="0">
                <a:latin typeface="Arial" pitchFamily="34" charset="0"/>
                <a:cs typeface="Arial" pitchFamily="34" charset="0"/>
              </a:rPr>
              <a:t> </a:t>
            </a:r>
          </a:p>
          <a:p>
            <a:r>
              <a:rPr lang="sv-SE" sz="1200" i="1" dirty="0" smtClean="0">
                <a:latin typeface="Arial" pitchFamily="34" charset="0"/>
                <a:cs typeface="Arial" pitchFamily="34" charset="0"/>
              </a:rPr>
              <a:t>- Spelförståelse som omfattar de fyra grundförutsättningarna för anfallsspel plus anfallsvapen, taktik, rörelsemönster och spelsystem.</a:t>
            </a:r>
          </a:p>
          <a:p>
            <a:pPr>
              <a:buFontTx/>
              <a:buChar char="-"/>
            </a:pPr>
            <a:r>
              <a:rPr lang="sv-SE" sz="1200" i="1" dirty="0" smtClean="0">
                <a:latin typeface="Arial" pitchFamily="34" charset="0"/>
                <a:cs typeface="Arial" pitchFamily="34" charset="0"/>
              </a:rPr>
              <a:t> Fr.o.m. 12 årsåldern också de fyra grundförutsättningarna för försvarsspel. Försvarsspelet ska vara positionsförsvar.</a:t>
            </a:r>
          </a:p>
          <a:p>
            <a:pPr>
              <a:buFontTx/>
              <a:buChar char="-"/>
            </a:pPr>
            <a:r>
              <a:rPr lang="sv-SE" sz="1200" i="1" dirty="0" smtClean="0">
                <a:latin typeface="Arial" pitchFamily="34" charset="0"/>
                <a:cs typeface="Arial" pitchFamily="34" charset="0"/>
              </a:rPr>
              <a:t> Funktionell teknik (pass, mottagning, vändningar med boll, dribbling, driva, skott, nick) är extra viktigt i åldrarna 10-13  år.</a:t>
            </a:r>
          </a:p>
          <a:p>
            <a:pPr>
              <a:buFontTx/>
              <a:buChar char="-"/>
            </a:pPr>
            <a:r>
              <a:rPr lang="sv-SE" sz="1200" i="1" dirty="0" smtClean="0">
                <a:latin typeface="Arial" pitchFamily="34" charset="0"/>
                <a:cs typeface="Arial" pitchFamily="34" charset="0"/>
              </a:rPr>
              <a:t> Fysik (kondition, styrka, snabbhet, smidighet). Särskild konditionsträning behöver inte bedrivas före puberteten.</a:t>
            </a:r>
          </a:p>
          <a:p>
            <a:pPr>
              <a:buFontTx/>
              <a:buChar char="-"/>
            </a:pPr>
            <a:r>
              <a:rPr lang="sv-SE" sz="1200" i="1" dirty="0" smtClean="0">
                <a:latin typeface="Arial" pitchFamily="34" charset="0"/>
                <a:cs typeface="Arial" pitchFamily="34" charset="0"/>
              </a:rPr>
              <a:t>Psykologi (självförtroende, koncentration, motivation, stresshantering). Här ställs krav på ledarskap för barn och ungdomar.</a:t>
            </a:r>
          </a:p>
          <a:p>
            <a:pPr>
              <a:buFontTx/>
              <a:buChar char="-"/>
            </a:pPr>
            <a:r>
              <a:rPr lang="sv-SE" sz="1200" i="1" dirty="0" smtClean="0">
                <a:latin typeface="Arial" pitchFamily="34" charset="0"/>
                <a:cs typeface="Arial" pitchFamily="34" charset="0"/>
              </a:rPr>
              <a:t>Sociala (trivas tillsammans i laget, stötta och hjälpa varandra, glädjas med varandra, umgås men även klara tuffa motgångar   </a:t>
            </a:r>
          </a:p>
          <a:p>
            <a:r>
              <a:rPr lang="sv-SE" sz="1200" i="1" dirty="0" smtClean="0">
                <a:latin typeface="Arial" pitchFamily="34" charset="0"/>
                <a:cs typeface="Arial" pitchFamily="34" charset="0"/>
              </a:rPr>
              <a:t>  tillsammans).</a:t>
            </a:r>
          </a:p>
          <a:p>
            <a:pPr>
              <a:buFontTx/>
              <a:buChar char="-"/>
            </a:pPr>
            <a:r>
              <a:rPr lang="sv-SE" sz="1200" i="1" dirty="0" smtClean="0">
                <a:solidFill>
                  <a:srgbClr val="7030A0"/>
                </a:solidFill>
                <a:latin typeface="Arial" pitchFamily="34" charset="0"/>
                <a:cs typeface="Arial" pitchFamily="34" charset="0"/>
              </a:rPr>
              <a:t>GIF</a:t>
            </a:r>
            <a:r>
              <a:rPr lang="sv-SE" sz="1200" i="1" dirty="0" smtClean="0">
                <a:latin typeface="Arial" pitchFamily="34" charset="0"/>
                <a:cs typeface="Arial" pitchFamily="34" charset="0"/>
              </a:rPr>
              <a:t> ska ha utbildade tränare och ledare.</a:t>
            </a:r>
          </a:p>
          <a:p>
            <a:pPr>
              <a:buFontTx/>
              <a:buChar char="-"/>
            </a:pPr>
            <a:endParaRPr lang="sv-SE" sz="1200" b="1" i="1" dirty="0" smtClean="0">
              <a:latin typeface="Arial" pitchFamily="34" charset="0"/>
              <a:cs typeface="Arial" pitchFamily="34" charset="0"/>
            </a:endParaRPr>
          </a:p>
          <a:p>
            <a:r>
              <a:rPr lang="sv-SE" sz="1200" b="1" dirty="0" smtClean="0">
                <a:latin typeface="Arial" pitchFamily="34" charset="0"/>
                <a:cs typeface="Arial" pitchFamily="34" charset="0"/>
              </a:rPr>
              <a:t>KORTSIKTIGA MÅL</a:t>
            </a:r>
          </a:p>
          <a:p>
            <a:r>
              <a:rPr lang="sv-SE" sz="1200" dirty="0" smtClean="0">
                <a:latin typeface="Arial" pitchFamily="34" charset="0"/>
                <a:cs typeface="Arial" pitchFamily="34" charset="0"/>
              </a:rPr>
              <a:t>Kvalitet på träningarna genom teman med inriktning mot spelet. Kvalitet fås genom kompetenta tränare och fokuserade spelare. Viktigt att glädje och positiv anda råder vid träningstillfällena.</a:t>
            </a:r>
          </a:p>
          <a:p>
            <a:r>
              <a:rPr lang="sv-SE" sz="1200" dirty="0" smtClean="0">
                <a:latin typeface="Arial" pitchFamily="34" charset="0"/>
                <a:cs typeface="Arial" pitchFamily="34" charset="0"/>
              </a:rPr>
              <a:t>Träningsuppläggen ska vara inriktade på teman som tränas i intervaller om c:a två-tre veckor.</a:t>
            </a:r>
          </a:p>
          <a:p>
            <a:r>
              <a:rPr lang="sv-SE" sz="1200" dirty="0" smtClean="0">
                <a:latin typeface="Arial" pitchFamily="34" charset="0"/>
                <a:cs typeface="Arial" pitchFamily="34" charset="0"/>
              </a:rPr>
              <a:t>Tränare ska utveckla spelarna genom att huvudsakligen berömma och lyfta fram det laget och enskilda spelaren gör bra.</a:t>
            </a:r>
          </a:p>
          <a:p>
            <a:r>
              <a:rPr lang="sv-SE" sz="1200" dirty="0" smtClean="0">
                <a:latin typeface="Arial" pitchFamily="34" charset="0"/>
                <a:cs typeface="Arial" pitchFamily="34" charset="0"/>
              </a:rPr>
              <a:t>Matcher ska ses som inlärningstillfällen och ska följas upp utifrån aktuella teman på träningarna.</a:t>
            </a:r>
          </a:p>
          <a:p>
            <a:r>
              <a:rPr lang="sv-SE" sz="1200" dirty="0" smtClean="0">
                <a:latin typeface="Arial" pitchFamily="34" charset="0"/>
                <a:cs typeface="Arial" pitchFamily="34" charset="0"/>
              </a:rPr>
              <a:t>Vid matcher ska alla spelare som finns med i laguppställningen spela ungefär lika mycket</a:t>
            </a:r>
          </a:p>
          <a:p>
            <a:endParaRPr lang="sv-SE" sz="1200" b="1" dirty="0" smtClean="0">
              <a:latin typeface="Arial" pitchFamily="34" charset="0"/>
              <a:cs typeface="Arial" pitchFamily="34" charset="0"/>
            </a:endParaRPr>
          </a:p>
          <a:p>
            <a:r>
              <a:rPr lang="sv-SE" sz="1200" dirty="0" smtClean="0">
                <a:latin typeface="Arial" pitchFamily="34" charset="0"/>
                <a:cs typeface="Arial" pitchFamily="34" charset="0"/>
              </a:rPr>
              <a:t>Tränare ska ta hjälp av Spelarutbildningsplanen vid planering både av träningstillfällen och säsongen.</a:t>
            </a:r>
          </a:p>
          <a:p>
            <a:r>
              <a:rPr lang="sv-SE" sz="1200" dirty="0" smtClean="0">
                <a:latin typeface="Arial" pitchFamily="34" charset="0"/>
                <a:cs typeface="Arial" pitchFamily="34" charset="0"/>
              </a:rPr>
              <a:t>Utvärderingar av mål som inte är resultatorienterade sker genom bedömningar som ska göras av de som sätter målen.</a:t>
            </a:r>
          </a:p>
          <a:p>
            <a:pPr>
              <a:buFontTx/>
              <a:buChar char="-"/>
            </a:pPr>
            <a:endParaRPr lang="sv-SE" sz="1200" b="1" dirty="0" smtClean="0">
              <a:latin typeface="Arial" pitchFamily="34" charset="0"/>
              <a:cs typeface="Arial" pitchFamily="34" charset="0"/>
            </a:endParaRPr>
          </a:p>
          <a:p>
            <a:endParaRPr lang="sv-SE" sz="1200" i="1" dirty="0" smtClean="0">
              <a:latin typeface="Arial" pitchFamily="34" charset="0"/>
              <a:cs typeface="Arial" pitchFamily="34" charset="0"/>
            </a:endParaRPr>
          </a:p>
          <a:p>
            <a:r>
              <a:rPr lang="sv-SE" sz="1200" i="1" dirty="0" smtClean="0">
                <a:latin typeface="Arial" pitchFamily="34" charset="0"/>
                <a:cs typeface="Arial" pitchFamily="34" charset="0"/>
              </a:rPr>
              <a:t>						</a:t>
            </a:r>
            <a:endParaRPr lang="sv-SE" sz="1200" i="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0" y="61922"/>
            <a:ext cx="9144000" cy="1508105"/>
          </a:xfrm>
          <a:prstGeom prst="rect">
            <a:avLst/>
          </a:prstGeom>
          <a:noFill/>
          <a:ln w="9525">
            <a:noFill/>
            <a:miter lim="800000"/>
            <a:headEnd/>
            <a:tailEnd/>
          </a:ln>
        </p:spPr>
        <p:txBody>
          <a:bodyPr wrap="square" anchor="ctr">
            <a:spAutoFit/>
          </a:bodyPr>
          <a:lstStyle/>
          <a:p>
            <a:r>
              <a:rPr lang="sv-SE" sz="1400" b="1" dirty="0">
                <a:latin typeface="Arial" pitchFamily="34" charset="0"/>
                <a:cs typeface="Arial" pitchFamily="34" charset="0"/>
              </a:rPr>
              <a:t>FÖRÄLDRAR TILL FOTBOLLSSPELANDE BARN</a:t>
            </a:r>
          </a:p>
          <a:p>
            <a:r>
              <a:rPr lang="sv-SE" sz="1200" dirty="0">
                <a:latin typeface="Arial" pitchFamily="34" charset="0"/>
                <a:cs typeface="Arial" pitchFamily="34" charset="0"/>
              </a:rPr>
              <a:t>Fotboll handlar om så mycket mer än att lära sig teknik och att behärska vissa moment. Inte minst </a:t>
            </a:r>
            <a:r>
              <a:rPr lang="sv-SE" sz="1200" dirty="0" smtClean="0">
                <a:latin typeface="Arial" pitchFamily="34" charset="0"/>
                <a:cs typeface="Arial" pitchFamily="34" charset="0"/>
              </a:rPr>
              <a:t>den </a:t>
            </a:r>
            <a:r>
              <a:rPr lang="sv-SE" sz="1200" dirty="0">
                <a:latin typeface="Arial" pitchFamily="34" charset="0"/>
                <a:cs typeface="Arial" pitchFamily="34" charset="0"/>
              </a:rPr>
              <a:t>sociala gemenskapen innebär värdefull utveckling för all framtid. Att lära sig ta hänsyn, vara en </a:t>
            </a:r>
            <a:r>
              <a:rPr lang="sv-SE" sz="1200" dirty="0" smtClean="0">
                <a:latin typeface="Arial" pitchFamily="34" charset="0"/>
                <a:cs typeface="Arial" pitchFamily="34" charset="0"/>
              </a:rPr>
              <a:t>bra </a:t>
            </a:r>
            <a:r>
              <a:rPr lang="sv-SE" sz="1200" dirty="0">
                <a:latin typeface="Arial" pitchFamily="34" charset="0"/>
                <a:cs typeface="Arial" pitchFamily="34" charset="0"/>
              </a:rPr>
              <a:t>kompis, respektera andra, hantera både vinster och förluster och att åka på cuper och läger </a:t>
            </a:r>
            <a:r>
              <a:rPr lang="sv-SE" sz="1200" dirty="0" smtClean="0">
                <a:latin typeface="Arial" pitchFamily="34" charset="0"/>
                <a:cs typeface="Arial" pitchFamily="34" charset="0"/>
              </a:rPr>
              <a:t>kanske </a:t>
            </a:r>
            <a:r>
              <a:rPr lang="sv-SE" sz="1200" dirty="0">
                <a:latin typeface="Arial" pitchFamily="34" charset="0"/>
                <a:cs typeface="Arial" pitchFamily="34" charset="0"/>
              </a:rPr>
              <a:t>med övernattning utan föräldrar är oerhört bra fostran</a:t>
            </a:r>
            <a:r>
              <a:rPr lang="sv-SE" sz="1200" dirty="0" smtClean="0">
                <a:latin typeface="Arial" pitchFamily="34" charset="0"/>
                <a:cs typeface="Arial" pitchFamily="34" charset="0"/>
              </a:rPr>
              <a:t>.</a:t>
            </a:r>
          </a:p>
          <a:p>
            <a:r>
              <a:rPr lang="sv-SE" sz="1200" dirty="0" smtClean="0">
                <a:latin typeface="Arial" pitchFamily="34" charset="0"/>
                <a:cs typeface="Arial" pitchFamily="34" charset="0"/>
              </a:rPr>
              <a:t>I fotbollslaget finns också goda förutsättningar att bygga upp en god självkänsla.</a:t>
            </a:r>
          </a:p>
          <a:p>
            <a:endParaRPr lang="sv-SE" sz="1200" dirty="0">
              <a:latin typeface="Arial" pitchFamily="34" charset="0"/>
              <a:cs typeface="Arial" pitchFamily="34" charset="0"/>
            </a:endParaRPr>
          </a:p>
          <a:p>
            <a:endParaRPr lang="sv-SE" dirty="0"/>
          </a:p>
        </p:txBody>
      </p:sp>
      <p:sp>
        <p:nvSpPr>
          <p:cNvPr id="2" name="textruta 1"/>
          <p:cNvSpPr txBox="1">
            <a:spLocks noChangeArrowheads="1"/>
          </p:cNvSpPr>
          <p:nvPr/>
        </p:nvSpPr>
        <p:spPr bwMode="auto">
          <a:xfrm>
            <a:off x="0" y="1340768"/>
            <a:ext cx="8911414" cy="830997"/>
          </a:xfrm>
          <a:prstGeom prst="rect">
            <a:avLst/>
          </a:prstGeom>
          <a:noFill/>
          <a:ln w="9525">
            <a:noFill/>
            <a:miter lim="800000"/>
            <a:headEnd/>
            <a:tailEnd/>
          </a:ln>
        </p:spPr>
        <p:txBody>
          <a:bodyPr wrap="none">
            <a:spAutoFit/>
          </a:bodyPr>
          <a:lstStyle/>
          <a:p>
            <a:r>
              <a:rPr lang="sv-SE" sz="1200" dirty="0" smtClean="0">
                <a:latin typeface="Arial" pitchFamily="34" charset="0"/>
                <a:cs typeface="Arial" pitchFamily="34" charset="0"/>
              </a:rPr>
              <a:t>För </a:t>
            </a:r>
            <a:r>
              <a:rPr lang="sv-SE" sz="1200" dirty="0">
                <a:latin typeface="Arial" pitchFamily="34" charset="0"/>
                <a:cs typeface="Arial" pitchFamily="34" charset="0"/>
              </a:rPr>
              <a:t>att vilja fortsätta med fotboll måste barnen ha kul. En undersökning gjordes på en grupp </a:t>
            </a:r>
            <a:r>
              <a:rPr lang="sv-SE" sz="1200" dirty="0" smtClean="0">
                <a:latin typeface="Arial" pitchFamily="34" charset="0"/>
                <a:cs typeface="Arial" pitchFamily="34" charset="0"/>
              </a:rPr>
              <a:t>6-10-åringar </a:t>
            </a:r>
            <a:r>
              <a:rPr lang="sv-SE" sz="1200" dirty="0">
                <a:latin typeface="Arial" pitchFamily="34" charset="0"/>
                <a:cs typeface="Arial" pitchFamily="34" charset="0"/>
              </a:rPr>
              <a:t>och glädje var det som </a:t>
            </a:r>
            <a:endParaRPr lang="sv-SE" sz="1200" dirty="0" smtClean="0">
              <a:latin typeface="Arial" pitchFamily="34" charset="0"/>
              <a:cs typeface="Arial" pitchFamily="34" charset="0"/>
            </a:endParaRPr>
          </a:p>
          <a:p>
            <a:r>
              <a:rPr lang="sv-SE" sz="1200" dirty="0" smtClean="0">
                <a:latin typeface="Arial" pitchFamily="34" charset="0"/>
                <a:cs typeface="Arial" pitchFamily="34" charset="0"/>
              </a:rPr>
              <a:t>rankades </a:t>
            </a:r>
            <a:r>
              <a:rPr lang="sv-SE" sz="1200" dirty="0">
                <a:latin typeface="Arial" pitchFamily="34" charset="0"/>
                <a:cs typeface="Arial" pitchFamily="34" charset="0"/>
              </a:rPr>
              <a:t>högst. Roligt är att ha kompisar, att få hoppa och springa, </a:t>
            </a:r>
            <a:r>
              <a:rPr lang="sv-SE" sz="1200" dirty="0" smtClean="0">
                <a:latin typeface="Arial" pitchFamily="34" charset="0"/>
                <a:cs typeface="Arial" pitchFamily="34" charset="0"/>
              </a:rPr>
              <a:t>att </a:t>
            </a:r>
            <a:r>
              <a:rPr lang="sv-SE" sz="1200" dirty="0">
                <a:latin typeface="Arial" pitchFamily="34" charset="0"/>
                <a:cs typeface="Arial" pitchFamily="34" charset="0"/>
              </a:rPr>
              <a:t>göra mål, att lära sig nya saker och att få kexchoklad </a:t>
            </a:r>
            <a:endParaRPr lang="sv-SE" sz="1200" dirty="0" smtClean="0">
              <a:latin typeface="Arial" pitchFamily="34" charset="0"/>
              <a:cs typeface="Arial" pitchFamily="34" charset="0"/>
            </a:endParaRPr>
          </a:p>
          <a:p>
            <a:r>
              <a:rPr lang="sv-SE" sz="1200" dirty="0" smtClean="0">
                <a:latin typeface="Arial" pitchFamily="34" charset="0"/>
                <a:cs typeface="Arial" pitchFamily="34" charset="0"/>
              </a:rPr>
              <a:t>och </a:t>
            </a:r>
            <a:r>
              <a:rPr lang="sv-SE" sz="1200" dirty="0">
                <a:latin typeface="Arial" pitchFamily="34" charset="0"/>
                <a:cs typeface="Arial" pitchFamily="34" charset="0"/>
              </a:rPr>
              <a:t>diplom på avslutningsfesten.</a:t>
            </a:r>
          </a:p>
          <a:p>
            <a:r>
              <a:rPr lang="sv-SE" sz="1200" dirty="0" smtClean="0">
                <a:latin typeface="Arial" pitchFamily="34" charset="0"/>
                <a:cs typeface="Arial" pitchFamily="34" charset="0"/>
              </a:rPr>
              <a:t>När barnen blir äldre  är det viktigt att föräldrar fotsätter sitt engagemang för barnens fotbollsintresse.</a:t>
            </a:r>
            <a:endParaRPr lang="sv-SE" sz="1200" dirty="0">
              <a:latin typeface="Arial" pitchFamily="34" charset="0"/>
              <a:cs typeface="Arial" pitchFamily="34" charset="0"/>
            </a:endParaRPr>
          </a:p>
        </p:txBody>
      </p:sp>
      <p:sp>
        <p:nvSpPr>
          <p:cNvPr id="3" name="textruta 2"/>
          <p:cNvSpPr txBox="1">
            <a:spLocks noChangeArrowheads="1"/>
          </p:cNvSpPr>
          <p:nvPr/>
        </p:nvSpPr>
        <p:spPr bwMode="auto">
          <a:xfrm>
            <a:off x="0" y="4005064"/>
            <a:ext cx="9144000" cy="1015663"/>
          </a:xfrm>
          <a:prstGeom prst="rect">
            <a:avLst/>
          </a:prstGeom>
          <a:noFill/>
          <a:ln w="9525">
            <a:noFill/>
            <a:miter lim="800000"/>
            <a:headEnd/>
            <a:tailEnd/>
          </a:ln>
        </p:spPr>
        <p:txBody>
          <a:bodyPr wrap="square">
            <a:spAutoFit/>
          </a:bodyPr>
          <a:lstStyle/>
          <a:p>
            <a:r>
              <a:rPr lang="sv-SE" sz="1200" dirty="0" smtClean="0">
                <a:latin typeface="Arial" pitchFamily="34" charset="0"/>
                <a:cs typeface="Arial" pitchFamily="34" charset="0"/>
              </a:rPr>
              <a:t>Debatt om miljön vid matcher för barn och ungdom har florerat i ett antal år. Vissa föräldrar sätter press på sina barn och ser bara vinster som framgångsfaktorer. Det händer ibland att domaren sätts i negativ fokus. Inom barnfotbollen är det oftast ungdomar som är domare. De försöker naturligtvis alltid göra en bra match.  Även i ungdomsfotbollen är det ofta ganska orutinerade domare  som om de ska fortsätta  döma behöver  stöd och  förutsättningar att utvecklas.  När vuxna  tydligt uttrycker sitt missnöje med domslut blir</a:t>
            </a:r>
          </a:p>
          <a:p>
            <a:r>
              <a:rPr lang="sv-SE" sz="1200" dirty="0" smtClean="0">
                <a:latin typeface="Arial" pitchFamily="34" charset="0"/>
                <a:cs typeface="Arial" pitchFamily="34" charset="0"/>
              </a:rPr>
              <a:t>många ungdomsdomare tveksamma att fortsätta sin domarkarriär.</a:t>
            </a:r>
            <a:endParaRPr lang="sv-SE" sz="1600" dirty="0">
              <a:latin typeface="Arial" pitchFamily="34" charset="0"/>
              <a:cs typeface="Arial" pitchFamily="34" charset="0"/>
            </a:endParaRPr>
          </a:p>
        </p:txBody>
      </p:sp>
      <p:sp>
        <p:nvSpPr>
          <p:cNvPr id="4" name="textruta 3"/>
          <p:cNvSpPr txBox="1">
            <a:spLocks noChangeArrowheads="1"/>
          </p:cNvSpPr>
          <p:nvPr/>
        </p:nvSpPr>
        <p:spPr bwMode="auto">
          <a:xfrm>
            <a:off x="0" y="4869160"/>
            <a:ext cx="9102725" cy="2215991"/>
          </a:xfrm>
          <a:prstGeom prst="rect">
            <a:avLst/>
          </a:prstGeom>
          <a:noFill/>
          <a:ln w="9525">
            <a:noFill/>
            <a:miter lim="800000"/>
            <a:headEnd/>
            <a:tailEnd/>
          </a:ln>
        </p:spPr>
        <p:txBody>
          <a:bodyPr>
            <a:spAutoFit/>
          </a:bodyPr>
          <a:lstStyle/>
          <a:p>
            <a:endParaRPr lang="sv-SE" sz="1400" b="1" dirty="0" smtClean="0">
              <a:latin typeface="Arial" pitchFamily="34" charset="0"/>
              <a:cs typeface="Arial" pitchFamily="34" charset="0"/>
            </a:endParaRPr>
          </a:p>
          <a:p>
            <a:r>
              <a:rPr lang="sv-SE" sz="1400" b="1" dirty="0" smtClean="0">
                <a:latin typeface="Arial" pitchFamily="34" charset="0"/>
                <a:cs typeface="Arial" pitchFamily="34" charset="0"/>
              </a:rPr>
              <a:t>FÖRÄLDRAROLLEN</a:t>
            </a:r>
          </a:p>
          <a:p>
            <a:r>
              <a:rPr lang="sv-SE" sz="1200" dirty="0" smtClean="0">
                <a:latin typeface="Arial" pitchFamily="34" charset="0"/>
                <a:cs typeface="Arial" pitchFamily="34" charset="0"/>
              </a:rPr>
              <a:t>När </a:t>
            </a:r>
            <a:r>
              <a:rPr lang="sv-SE" sz="1200" dirty="0">
                <a:latin typeface="Arial" pitchFamily="34" charset="0"/>
                <a:cs typeface="Arial" pitchFamily="34" charset="0"/>
              </a:rPr>
              <a:t>föräldrar är med och tittar på barnens matcher och träningar är man förälder. De utsedda </a:t>
            </a:r>
            <a:r>
              <a:rPr lang="sv-SE" sz="1200" dirty="0" smtClean="0">
                <a:latin typeface="Arial" pitchFamily="34" charset="0"/>
                <a:cs typeface="Arial" pitchFamily="34" charset="0"/>
              </a:rPr>
              <a:t>ledarna </a:t>
            </a:r>
            <a:r>
              <a:rPr lang="sv-SE" sz="1200" dirty="0">
                <a:latin typeface="Arial" pitchFamily="34" charset="0"/>
                <a:cs typeface="Arial" pitchFamily="34" charset="0"/>
              </a:rPr>
              <a:t>vill inte ha ”assisterande coacher” som dessutom gör barnen förvirrade. Det är t.ex. </a:t>
            </a:r>
            <a:r>
              <a:rPr lang="sv-SE" sz="1200" dirty="0" smtClean="0">
                <a:latin typeface="Arial" pitchFamily="34" charset="0"/>
                <a:cs typeface="Arial" pitchFamily="34" charset="0"/>
              </a:rPr>
              <a:t>förbjudet </a:t>
            </a:r>
            <a:r>
              <a:rPr lang="sv-SE" sz="1200" dirty="0">
                <a:latin typeface="Arial" pitchFamily="34" charset="0"/>
                <a:cs typeface="Arial" pitchFamily="34" charset="0"/>
              </a:rPr>
              <a:t>att skrika ”instruktioner” till </a:t>
            </a:r>
            <a:r>
              <a:rPr lang="sv-SE" sz="1200" dirty="0" smtClean="0">
                <a:latin typeface="Arial" pitchFamily="34" charset="0"/>
                <a:cs typeface="Arial" pitchFamily="34" charset="0"/>
              </a:rPr>
              <a:t>bollhållaren. Däremot </a:t>
            </a:r>
            <a:r>
              <a:rPr lang="sv-SE" sz="1200" dirty="0">
                <a:latin typeface="Arial" pitchFamily="34" charset="0"/>
                <a:cs typeface="Arial" pitchFamily="34" charset="0"/>
              </a:rPr>
              <a:t>är du som förälder säkert välkommen att åtaga dig något som underlättar för ledare och </a:t>
            </a:r>
            <a:r>
              <a:rPr lang="sv-SE" sz="1200" dirty="0" smtClean="0">
                <a:latin typeface="Arial" pitchFamily="34" charset="0"/>
                <a:cs typeface="Arial" pitchFamily="34" charset="0"/>
              </a:rPr>
              <a:t>tränare</a:t>
            </a:r>
            <a:r>
              <a:rPr lang="sv-SE" sz="1200" dirty="0">
                <a:latin typeface="Arial" pitchFamily="34" charset="0"/>
                <a:cs typeface="Arial" pitchFamily="34" charset="0"/>
              </a:rPr>
              <a:t>. </a:t>
            </a:r>
            <a:r>
              <a:rPr lang="sv-SE" sz="1200" dirty="0" smtClean="0">
                <a:solidFill>
                  <a:srgbClr val="0000CC"/>
                </a:solidFill>
                <a:latin typeface="Arial" pitchFamily="34" charset="0"/>
                <a:cs typeface="Arial" pitchFamily="34" charset="0"/>
              </a:rPr>
              <a:t>GIF</a:t>
            </a:r>
            <a:r>
              <a:rPr lang="sv-SE" sz="1200" dirty="0" smtClean="0">
                <a:latin typeface="Arial" pitchFamily="34" charset="0"/>
                <a:cs typeface="Arial" pitchFamily="34" charset="0"/>
              </a:rPr>
              <a:t> </a:t>
            </a:r>
            <a:r>
              <a:rPr lang="sv-SE" sz="1200" dirty="0">
                <a:latin typeface="Arial" pitchFamily="34" charset="0"/>
                <a:cs typeface="Arial" pitchFamily="34" charset="0"/>
              </a:rPr>
              <a:t>är en ideell </a:t>
            </a:r>
            <a:r>
              <a:rPr lang="sv-SE" sz="1200" dirty="0" smtClean="0">
                <a:latin typeface="Arial" pitchFamily="34" charset="0"/>
                <a:cs typeface="Arial" pitchFamily="34" charset="0"/>
              </a:rPr>
              <a:t> förening </a:t>
            </a:r>
            <a:r>
              <a:rPr lang="sv-SE" sz="1200" dirty="0">
                <a:latin typeface="Arial" pitchFamily="34" charset="0"/>
                <a:cs typeface="Arial" pitchFamily="34" charset="0"/>
              </a:rPr>
              <a:t>och alla ungdomsledare och tränare lägger ner </a:t>
            </a:r>
            <a:r>
              <a:rPr lang="sv-SE" sz="1200" dirty="0" smtClean="0">
                <a:latin typeface="Arial" pitchFamily="34" charset="0"/>
                <a:cs typeface="Arial" pitchFamily="34" charset="0"/>
              </a:rPr>
              <a:t>massor </a:t>
            </a:r>
            <a:r>
              <a:rPr lang="sv-SE" sz="1200" dirty="0">
                <a:latin typeface="Arial" pitchFamily="34" charset="0"/>
                <a:cs typeface="Arial" pitchFamily="34" charset="0"/>
              </a:rPr>
              <a:t>av tid och engagemang helt gratis. Naturligtvis för att de tycker det är roligt och trivs med </a:t>
            </a:r>
            <a:r>
              <a:rPr lang="sv-SE" sz="1200" dirty="0" smtClean="0">
                <a:latin typeface="Arial" pitchFamily="34" charset="0"/>
                <a:cs typeface="Arial" pitchFamily="34" charset="0"/>
              </a:rPr>
              <a:t>verksamheten </a:t>
            </a:r>
            <a:r>
              <a:rPr lang="sv-SE" sz="1200" dirty="0">
                <a:latin typeface="Arial" pitchFamily="34" charset="0"/>
                <a:cs typeface="Arial" pitchFamily="34" charset="0"/>
              </a:rPr>
              <a:t>men ibland kan väl avlastning med t.ex. bollpumpning, tvätt av matchkläder, ordna </a:t>
            </a:r>
            <a:r>
              <a:rPr lang="sv-SE" sz="1200" dirty="0" smtClean="0">
                <a:latin typeface="Arial" pitchFamily="34" charset="0"/>
                <a:cs typeface="Arial" pitchFamily="34" charset="0"/>
              </a:rPr>
              <a:t>skjuts </a:t>
            </a:r>
            <a:r>
              <a:rPr lang="sv-SE" sz="1200" dirty="0">
                <a:latin typeface="Arial" pitchFamily="34" charset="0"/>
                <a:cs typeface="Arial" pitchFamily="34" charset="0"/>
              </a:rPr>
              <a:t>till bortamatcher, </a:t>
            </a:r>
            <a:r>
              <a:rPr lang="sv-SE" sz="1200" dirty="0" smtClean="0">
                <a:latin typeface="Arial" pitchFamily="34" charset="0"/>
                <a:cs typeface="Arial" pitchFamily="34" charset="0"/>
              </a:rPr>
              <a:t>kaffekokning  med mera vara välkommet. Avslutningsvis </a:t>
            </a:r>
            <a:r>
              <a:rPr lang="sv-SE" sz="1200" dirty="0">
                <a:latin typeface="Arial" pitchFamily="34" charset="0"/>
                <a:cs typeface="Arial" pitchFamily="34" charset="0"/>
              </a:rPr>
              <a:t>vill vi att föräldrar ska respektera att </a:t>
            </a:r>
            <a:r>
              <a:rPr lang="sv-SE" sz="1200" dirty="0" smtClean="0">
                <a:latin typeface="Arial" pitchFamily="34" charset="0"/>
                <a:cs typeface="Arial" pitchFamily="34" charset="0"/>
              </a:rPr>
              <a:t>i </a:t>
            </a:r>
            <a:r>
              <a:rPr lang="sv-SE" sz="1200" dirty="0" smtClean="0">
                <a:solidFill>
                  <a:srgbClr val="0000CC"/>
                </a:solidFill>
                <a:latin typeface="Arial" pitchFamily="34" charset="0"/>
                <a:cs typeface="Arial" pitchFamily="34" charset="0"/>
              </a:rPr>
              <a:t>GIF</a:t>
            </a:r>
            <a:r>
              <a:rPr lang="sv-SE" sz="1200" dirty="0" smtClean="0">
                <a:latin typeface="Arial" pitchFamily="34" charset="0"/>
                <a:cs typeface="Arial" pitchFamily="34" charset="0"/>
              </a:rPr>
              <a:t> </a:t>
            </a:r>
            <a:r>
              <a:rPr lang="sv-SE" sz="1200" dirty="0">
                <a:latin typeface="Arial" pitchFamily="34" charset="0"/>
                <a:cs typeface="Arial" pitchFamily="34" charset="0"/>
              </a:rPr>
              <a:t>ska kortsiktigt </a:t>
            </a:r>
            <a:r>
              <a:rPr lang="sv-SE" sz="1200" dirty="0" smtClean="0">
                <a:latin typeface="Arial" pitchFamily="34" charset="0"/>
                <a:cs typeface="Arial" pitchFamily="34" charset="0"/>
              </a:rPr>
              <a:t>resultattänkande </a:t>
            </a:r>
            <a:r>
              <a:rPr lang="sv-SE" sz="1200" dirty="0">
                <a:latin typeface="Arial" pitchFamily="34" charset="0"/>
                <a:cs typeface="Arial" pitchFamily="34" charset="0"/>
              </a:rPr>
              <a:t>i enstaka matcher alltid stå tillbaka för utveckling, lagets och individens </a:t>
            </a:r>
            <a:r>
              <a:rPr lang="sv-SE" sz="1200" dirty="0" smtClean="0">
                <a:latin typeface="Arial" pitchFamily="34" charset="0"/>
                <a:cs typeface="Arial" pitchFamily="34" charset="0"/>
              </a:rPr>
              <a:t>prestationer och glädje. Det innebär inte att vi  struntar i </a:t>
            </a:r>
          </a:p>
          <a:p>
            <a:r>
              <a:rPr lang="sv-SE" sz="1200" dirty="0" smtClean="0">
                <a:latin typeface="Arial" pitchFamily="34" charset="0"/>
                <a:cs typeface="Arial" pitchFamily="34" charset="0"/>
              </a:rPr>
              <a:t>matchresultatet.  Men att vinna  med ”fel” metoder  ger inte rätta segerkänslan.</a:t>
            </a:r>
            <a:endParaRPr lang="sv-SE" sz="1200" dirty="0">
              <a:latin typeface="Arial" pitchFamily="34" charset="0"/>
              <a:cs typeface="Arial" pitchFamily="34" charset="0"/>
            </a:endParaRPr>
          </a:p>
          <a:p>
            <a:endParaRPr lang="sv-SE" sz="1400" dirty="0">
              <a:latin typeface="Arial" pitchFamily="34" charset="0"/>
              <a:cs typeface="Arial" pitchFamily="34" charset="0"/>
            </a:endParaRPr>
          </a:p>
        </p:txBody>
      </p:sp>
      <p:sp>
        <p:nvSpPr>
          <p:cNvPr id="8" name="textruta 7"/>
          <p:cNvSpPr txBox="1"/>
          <p:nvPr/>
        </p:nvSpPr>
        <p:spPr>
          <a:xfrm>
            <a:off x="0" y="1124744"/>
            <a:ext cx="856068" cy="307777"/>
          </a:xfrm>
          <a:prstGeom prst="rect">
            <a:avLst/>
          </a:prstGeom>
          <a:noFill/>
        </p:spPr>
        <p:txBody>
          <a:bodyPr wrap="none" rtlCol="0">
            <a:spAutoFit/>
          </a:bodyPr>
          <a:lstStyle/>
          <a:p>
            <a:r>
              <a:rPr lang="sv-SE" sz="1400" b="1" dirty="0" smtClean="0">
                <a:latin typeface="Arial" pitchFamily="34" charset="0"/>
                <a:cs typeface="Arial" pitchFamily="34" charset="0"/>
              </a:rPr>
              <a:t>HA KUL</a:t>
            </a:r>
            <a:endParaRPr lang="sv-SE" sz="1400" b="1" dirty="0">
              <a:latin typeface="Arial" pitchFamily="34" charset="0"/>
              <a:cs typeface="Arial" pitchFamily="34" charset="0"/>
            </a:endParaRPr>
          </a:p>
        </p:txBody>
      </p:sp>
      <p:sp>
        <p:nvSpPr>
          <p:cNvPr id="9" name="textruta 8"/>
          <p:cNvSpPr txBox="1"/>
          <p:nvPr/>
        </p:nvSpPr>
        <p:spPr>
          <a:xfrm>
            <a:off x="0" y="2276872"/>
            <a:ext cx="9038052" cy="677108"/>
          </a:xfrm>
          <a:prstGeom prst="rect">
            <a:avLst/>
          </a:prstGeom>
          <a:noFill/>
        </p:spPr>
        <p:txBody>
          <a:bodyPr wrap="none" rtlCol="0">
            <a:spAutoFit/>
          </a:bodyPr>
          <a:lstStyle/>
          <a:p>
            <a:r>
              <a:rPr lang="sv-SE" sz="1400" b="1" dirty="0" smtClean="0">
                <a:latin typeface="Arial" pitchFamily="34" charset="0"/>
                <a:cs typeface="Arial" pitchFamily="34" charset="0"/>
              </a:rPr>
              <a:t>SOCIALT STÖD/TRYGGHET</a:t>
            </a:r>
          </a:p>
          <a:p>
            <a:r>
              <a:rPr lang="sv-SE" sz="1200" dirty="0" smtClean="0">
                <a:latin typeface="Arial" pitchFamily="34" charset="0"/>
                <a:cs typeface="Arial" pitchFamily="34" charset="0"/>
              </a:rPr>
              <a:t>Föräldrar och ledare behöver kunskap om vad det innebär att befinna sig i  fotbollsmiljön. Hänsyn till skola, kost, sömn och hälsa är</a:t>
            </a:r>
          </a:p>
          <a:p>
            <a:r>
              <a:rPr lang="sv-SE" sz="1200" dirty="0" smtClean="0">
                <a:latin typeface="Arial" pitchFamily="34" charset="0"/>
                <a:cs typeface="Arial" pitchFamily="34" charset="0"/>
              </a:rPr>
              <a:t>viktiga ingredienser. Spelare behöver också stöd  och stimulans i både med- och motgång.</a:t>
            </a:r>
            <a:endParaRPr lang="sv-SE" sz="1200" dirty="0">
              <a:latin typeface="Arial" pitchFamily="34" charset="0"/>
              <a:cs typeface="Arial" pitchFamily="34" charset="0"/>
            </a:endParaRPr>
          </a:p>
        </p:txBody>
      </p:sp>
      <p:sp>
        <p:nvSpPr>
          <p:cNvPr id="10" name="textruta 9"/>
          <p:cNvSpPr txBox="1"/>
          <p:nvPr/>
        </p:nvSpPr>
        <p:spPr>
          <a:xfrm>
            <a:off x="0" y="3068960"/>
            <a:ext cx="9211176" cy="677108"/>
          </a:xfrm>
          <a:prstGeom prst="rect">
            <a:avLst/>
          </a:prstGeom>
          <a:noFill/>
        </p:spPr>
        <p:txBody>
          <a:bodyPr wrap="none" rtlCol="0">
            <a:spAutoFit/>
          </a:bodyPr>
          <a:lstStyle/>
          <a:p>
            <a:r>
              <a:rPr lang="sv-SE" sz="1400" b="1" dirty="0" smtClean="0">
                <a:latin typeface="Arial" pitchFamily="34" charset="0"/>
                <a:cs typeface="Arial" pitchFamily="34" charset="0"/>
              </a:rPr>
              <a:t>KOMMUNIKATION – FAMILJ, SKOLA, FÖRENING</a:t>
            </a:r>
          </a:p>
          <a:p>
            <a:r>
              <a:rPr lang="sv-SE" sz="1200" dirty="0" smtClean="0">
                <a:latin typeface="Arial" pitchFamily="34" charset="0"/>
                <a:cs typeface="Arial" pitchFamily="34" charset="0"/>
              </a:rPr>
              <a:t>Människor runt spelare ska ”tala samma språk” och ha kontinuerlig kontakt om spelarens tillstånd så att kollisioner , missförstånd och</a:t>
            </a:r>
          </a:p>
          <a:p>
            <a:r>
              <a:rPr lang="sv-SE" sz="1200" dirty="0" smtClean="0">
                <a:latin typeface="Arial" pitchFamily="34" charset="0"/>
                <a:cs typeface="Arial" pitchFamily="34" charset="0"/>
              </a:rPr>
              <a:t>eventuella konflikter kan förebyggas. T.ex. att aldrig träna eller matcha vid sjukdom.</a:t>
            </a:r>
            <a:endParaRPr lang="sv-SE" sz="1200" dirty="0">
              <a:latin typeface="Arial" pitchFamily="34" charset="0"/>
              <a:cs typeface="Arial" pitchFamily="34" charset="0"/>
            </a:endParaRPr>
          </a:p>
        </p:txBody>
      </p:sp>
      <p:sp>
        <p:nvSpPr>
          <p:cNvPr id="11" name="textruta 10"/>
          <p:cNvSpPr txBox="1"/>
          <p:nvPr/>
        </p:nvSpPr>
        <p:spPr>
          <a:xfrm>
            <a:off x="0" y="3789040"/>
            <a:ext cx="2650341" cy="307777"/>
          </a:xfrm>
          <a:prstGeom prst="rect">
            <a:avLst/>
          </a:prstGeom>
          <a:noFill/>
        </p:spPr>
        <p:txBody>
          <a:bodyPr wrap="none" rtlCol="0">
            <a:spAutoFit/>
          </a:bodyPr>
          <a:lstStyle/>
          <a:p>
            <a:r>
              <a:rPr lang="sv-SE" sz="1400" b="1" dirty="0" smtClean="0">
                <a:latin typeface="Arial" pitchFamily="34" charset="0"/>
                <a:cs typeface="Arial" pitchFamily="34" charset="0"/>
              </a:rPr>
              <a:t>ATT VINNA TILL VARJE PRIS</a:t>
            </a:r>
            <a:endParaRPr lang="sv-SE" sz="1400" b="1" dirty="0">
              <a:latin typeface="Arial" pitchFamily="34" charset="0"/>
              <a:cs typeface="Arial" pitchFamily="34" charset="0"/>
            </a:endParaRPr>
          </a:p>
        </p:txBody>
      </p:sp>
      <p:sp>
        <p:nvSpPr>
          <p:cNvPr id="12" name="textruta 11"/>
          <p:cNvSpPr txBox="1"/>
          <p:nvPr/>
        </p:nvSpPr>
        <p:spPr>
          <a:xfrm>
            <a:off x="8895214" y="0"/>
            <a:ext cx="248786" cy="230832"/>
          </a:xfrm>
          <a:prstGeom prst="rect">
            <a:avLst/>
          </a:prstGeom>
          <a:noFill/>
        </p:spPr>
        <p:txBody>
          <a:bodyPr wrap="none" rtlCol="0">
            <a:spAutoFit/>
          </a:bodyPr>
          <a:lstStyle/>
          <a:p>
            <a:r>
              <a:rPr lang="sv-SE" sz="900" dirty="0" smtClean="0">
                <a:latin typeface="Arial" pitchFamily="34" charset="0"/>
                <a:cs typeface="Arial" pitchFamily="34" charset="0"/>
              </a:rPr>
              <a:t>4</a:t>
            </a:r>
            <a:endParaRPr lang="sv-SE" sz="9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1043608" y="620688"/>
            <a:ext cx="2693366" cy="3600986"/>
          </a:xfrm>
          <a:prstGeom prst="rect">
            <a:avLst/>
          </a:prstGeom>
          <a:noFill/>
          <a:ln w="9525">
            <a:noFill/>
            <a:miter lim="800000"/>
            <a:headEnd/>
            <a:tailEnd/>
          </a:ln>
        </p:spPr>
        <p:txBody>
          <a:bodyPr wrap="none">
            <a:spAutoFit/>
          </a:bodyPr>
          <a:lstStyle/>
          <a:p>
            <a:r>
              <a:rPr lang="sv-SE" sz="1400" b="1" dirty="0">
                <a:solidFill>
                  <a:srgbClr val="CC0000"/>
                </a:solidFill>
                <a:latin typeface="Arial" pitchFamily="34" charset="0"/>
                <a:cs typeface="Arial" pitchFamily="34" charset="0"/>
              </a:rPr>
              <a:t>VINNA TILL VARJE </a:t>
            </a:r>
            <a:r>
              <a:rPr lang="sv-SE" sz="1400" b="1" dirty="0" smtClean="0">
                <a:solidFill>
                  <a:srgbClr val="CC0000"/>
                </a:solidFill>
                <a:latin typeface="Arial" pitchFamily="34" charset="0"/>
                <a:cs typeface="Arial" pitchFamily="34" charset="0"/>
              </a:rPr>
              <a:t>PRIS</a:t>
            </a:r>
          </a:p>
          <a:p>
            <a:endParaRPr lang="sv-SE" sz="1400" b="1" dirty="0">
              <a:solidFill>
                <a:srgbClr val="CC0000"/>
              </a:solidFill>
              <a:latin typeface="Arial" pitchFamily="34" charset="0"/>
              <a:cs typeface="Arial" pitchFamily="34" charset="0"/>
            </a:endParaRPr>
          </a:p>
          <a:p>
            <a:pPr>
              <a:buFont typeface="Arial" pitchFamily="34" charset="0"/>
              <a:buChar char="•"/>
            </a:pPr>
            <a:r>
              <a:rPr lang="sv-SE" sz="1400" dirty="0" smtClean="0">
                <a:solidFill>
                  <a:srgbClr val="CC0000"/>
                </a:solidFill>
                <a:latin typeface="Arial" pitchFamily="34" charset="0"/>
                <a:cs typeface="Arial" pitchFamily="34" charset="0"/>
              </a:rPr>
              <a:t>  Resultatorienterat</a:t>
            </a:r>
            <a:endParaRPr lang="sv-SE" sz="1400" dirty="0">
              <a:solidFill>
                <a:srgbClr val="CC0000"/>
              </a:solidFill>
              <a:latin typeface="Arial" pitchFamily="34" charset="0"/>
              <a:cs typeface="Arial" pitchFamily="34" charset="0"/>
            </a:endParaRPr>
          </a:p>
          <a:p>
            <a:pPr>
              <a:buFont typeface="Arial" pitchFamily="34" charset="0"/>
              <a:buChar char="•"/>
            </a:pPr>
            <a:r>
              <a:rPr lang="sv-SE" sz="1400" dirty="0" smtClean="0">
                <a:solidFill>
                  <a:srgbClr val="CC0000"/>
                </a:solidFill>
                <a:latin typeface="Arial" pitchFamily="34" charset="0"/>
                <a:cs typeface="Arial" pitchFamily="34" charset="0"/>
              </a:rPr>
              <a:t>  Toppa </a:t>
            </a:r>
            <a:r>
              <a:rPr lang="sv-SE" sz="1400" dirty="0">
                <a:solidFill>
                  <a:srgbClr val="CC0000"/>
                </a:solidFill>
                <a:latin typeface="Arial" pitchFamily="34" charset="0"/>
                <a:cs typeface="Arial" pitchFamily="34" charset="0"/>
              </a:rPr>
              <a:t>laget</a:t>
            </a:r>
          </a:p>
          <a:p>
            <a:pPr>
              <a:buFont typeface="Arial" pitchFamily="34" charset="0"/>
              <a:buChar char="•"/>
            </a:pPr>
            <a:r>
              <a:rPr lang="sv-SE" sz="1400" dirty="0" smtClean="0">
                <a:solidFill>
                  <a:srgbClr val="CC0000"/>
                </a:solidFill>
                <a:latin typeface="Arial" pitchFamily="34" charset="0"/>
                <a:cs typeface="Arial" pitchFamily="34" charset="0"/>
              </a:rPr>
              <a:t>  Destruktiv </a:t>
            </a:r>
            <a:r>
              <a:rPr lang="sv-SE" sz="1400" dirty="0">
                <a:solidFill>
                  <a:srgbClr val="CC0000"/>
                </a:solidFill>
                <a:latin typeface="Arial" pitchFamily="34" charset="0"/>
                <a:cs typeface="Arial" pitchFamily="34" charset="0"/>
              </a:rPr>
              <a:t>taktik</a:t>
            </a:r>
          </a:p>
          <a:p>
            <a:pPr>
              <a:buFont typeface="Arial" pitchFamily="34" charset="0"/>
              <a:buChar char="•"/>
            </a:pPr>
            <a:r>
              <a:rPr lang="sv-SE" sz="1400" dirty="0" smtClean="0">
                <a:solidFill>
                  <a:srgbClr val="CC0000"/>
                </a:solidFill>
                <a:latin typeface="Arial" pitchFamily="34" charset="0"/>
                <a:cs typeface="Arial" pitchFamily="34" charset="0"/>
              </a:rPr>
              <a:t>  Taktiskt </a:t>
            </a:r>
            <a:r>
              <a:rPr lang="sv-SE" sz="1400" dirty="0">
                <a:solidFill>
                  <a:srgbClr val="CC0000"/>
                </a:solidFill>
                <a:latin typeface="Arial" pitchFamily="34" charset="0"/>
                <a:cs typeface="Arial" pitchFamily="34" charset="0"/>
              </a:rPr>
              <a:t>utnyttja att det inte </a:t>
            </a:r>
          </a:p>
          <a:p>
            <a:r>
              <a:rPr lang="sv-SE" sz="1400" dirty="0" smtClean="0">
                <a:solidFill>
                  <a:srgbClr val="CC0000"/>
                </a:solidFill>
                <a:latin typeface="Arial" pitchFamily="34" charset="0"/>
                <a:cs typeface="Arial" pitchFamily="34" charset="0"/>
              </a:rPr>
              <a:t>   döms </a:t>
            </a:r>
            <a:r>
              <a:rPr lang="sv-SE" sz="1400" dirty="0">
                <a:solidFill>
                  <a:srgbClr val="CC0000"/>
                </a:solidFill>
                <a:latin typeface="Arial" pitchFamily="34" charset="0"/>
                <a:cs typeface="Arial" pitchFamily="34" charset="0"/>
              </a:rPr>
              <a:t>offside i 7-manna</a:t>
            </a:r>
          </a:p>
          <a:p>
            <a:pPr>
              <a:buFont typeface="Arial" pitchFamily="34" charset="0"/>
              <a:buChar char="•"/>
            </a:pPr>
            <a:r>
              <a:rPr lang="sv-SE" sz="1400" dirty="0" smtClean="0">
                <a:solidFill>
                  <a:srgbClr val="CC0000"/>
                </a:solidFill>
                <a:latin typeface="Arial" pitchFamily="34" charset="0"/>
                <a:cs typeface="Arial" pitchFamily="34" charset="0"/>
              </a:rPr>
              <a:t>  Maska</a:t>
            </a:r>
            <a:endParaRPr lang="sv-SE" sz="1400" dirty="0">
              <a:solidFill>
                <a:srgbClr val="CC0000"/>
              </a:solidFill>
              <a:latin typeface="Arial" pitchFamily="34" charset="0"/>
              <a:cs typeface="Arial" pitchFamily="34" charset="0"/>
            </a:endParaRPr>
          </a:p>
          <a:p>
            <a:pPr>
              <a:buFont typeface="Arial" pitchFamily="34" charset="0"/>
              <a:buChar char="•"/>
            </a:pPr>
            <a:r>
              <a:rPr lang="sv-SE" sz="1400" dirty="0" smtClean="0">
                <a:solidFill>
                  <a:srgbClr val="CC0000"/>
                </a:solidFill>
                <a:latin typeface="Arial" pitchFamily="34" charset="0"/>
                <a:cs typeface="Arial" pitchFamily="34" charset="0"/>
              </a:rPr>
              <a:t>  Filma</a:t>
            </a:r>
            <a:endParaRPr lang="sv-SE" sz="1400" dirty="0">
              <a:solidFill>
                <a:srgbClr val="CC0000"/>
              </a:solidFill>
              <a:latin typeface="Arial" pitchFamily="34" charset="0"/>
              <a:cs typeface="Arial" pitchFamily="34" charset="0"/>
            </a:endParaRPr>
          </a:p>
          <a:p>
            <a:pPr>
              <a:buFont typeface="Arial" pitchFamily="34" charset="0"/>
              <a:buChar char="•"/>
            </a:pPr>
            <a:r>
              <a:rPr lang="sv-SE" sz="1400" dirty="0" smtClean="0">
                <a:solidFill>
                  <a:srgbClr val="CC0000"/>
                </a:solidFill>
                <a:latin typeface="Arial" pitchFamily="34" charset="0"/>
                <a:cs typeface="Arial" pitchFamily="34" charset="0"/>
              </a:rPr>
              <a:t>  Högljutt </a:t>
            </a:r>
            <a:r>
              <a:rPr lang="sv-SE" sz="1400" dirty="0">
                <a:solidFill>
                  <a:srgbClr val="CC0000"/>
                </a:solidFill>
                <a:latin typeface="Arial" pitchFamily="34" charset="0"/>
                <a:cs typeface="Arial" pitchFamily="34" charset="0"/>
              </a:rPr>
              <a:t>– skrik och hets från </a:t>
            </a:r>
          </a:p>
          <a:p>
            <a:r>
              <a:rPr lang="sv-SE" sz="1400" dirty="0" smtClean="0">
                <a:solidFill>
                  <a:srgbClr val="CC0000"/>
                </a:solidFill>
                <a:latin typeface="Arial" pitchFamily="34" charset="0"/>
                <a:cs typeface="Arial" pitchFamily="34" charset="0"/>
              </a:rPr>
              <a:t>   ledare </a:t>
            </a:r>
            <a:r>
              <a:rPr lang="sv-SE" sz="1400" dirty="0">
                <a:solidFill>
                  <a:srgbClr val="CC0000"/>
                </a:solidFill>
                <a:latin typeface="Arial" pitchFamily="34" charset="0"/>
                <a:cs typeface="Arial" pitchFamily="34" charset="0"/>
              </a:rPr>
              <a:t>och föräldrar </a:t>
            </a:r>
          </a:p>
          <a:p>
            <a:pPr>
              <a:buFont typeface="Arial" pitchFamily="34" charset="0"/>
              <a:buChar char="•"/>
            </a:pPr>
            <a:r>
              <a:rPr lang="sv-SE" sz="1400" dirty="0" smtClean="0">
                <a:solidFill>
                  <a:srgbClr val="CC0000"/>
                </a:solidFill>
                <a:latin typeface="Arial" pitchFamily="34" charset="0"/>
                <a:cs typeface="Arial" pitchFamily="34" charset="0"/>
              </a:rPr>
              <a:t>  Stressigt</a:t>
            </a:r>
            <a:r>
              <a:rPr lang="sv-SE" sz="1400" dirty="0">
                <a:solidFill>
                  <a:srgbClr val="CC0000"/>
                </a:solidFill>
                <a:latin typeface="Arial" pitchFamily="34" charset="0"/>
                <a:cs typeface="Arial" pitchFamily="34" charset="0"/>
              </a:rPr>
              <a:t>, spänt, oroligt</a:t>
            </a:r>
          </a:p>
          <a:p>
            <a:pPr>
              <a:buFont typeface="Arial" pitchFamily="34" charset="0"/>
              <a:buChar char="•"/>
            </a:pPr>
            <a:r>
              <a:rPr lang="sv-SE" sz="1400" dirty="0" smtClean="0">
                <a:solidFill>
                  <a:srgbClr val="CC0000"/>
                </a:solidFill>
                <a:latin typeface="Arial" pitchFamily="34" charset="0"/>
                <a:cs typeface="Arial" pitchFamily="34" charset="0"/>
              </a:rPr>
              <a:t>  Lag </a:t>
            </a:r>
            <a:r>
              <a:rPr lang="sv-SE" sz="1400" dirty="0">
                <a:solidFill>
                  <a:srgbClr val="CC0000"/>
                </a:solidFill>
                <a:latin typeface="Arial" pitchFamily="34" charset="0"/>
                <a:cs typeface="Arial" pitchFamily="34" charset="0"/>
              </a:rPr>
              <a:t>och spelare bedöms helt </a:t>
            </a:r>
          </a:p>
          <a:p>
            <a:r>
              <a:rPr lang="sv-SE" sz="1400" dirty="0" smtClean="0">
                <a:solidFill>
                  <a:srgbClr val="CC0000"/>
                </a:solidFill>
                <a:latin typeface="Arial" pitchFamily="34" charset="0"/>
                <a:cs typeface="Arial" pitchFamily="34" charset="0"/>
              </a:rPr>
              <a:t>   utifrån </a:t>
            </a:r>
            <a:r>
              <a:rPr lang="sv-SE" sz="1400" dirty="0">
                <a:solidFill>
                  <a:srgbClr val="CC0000"/>
                </a:solidFill>
                <a:latin typeface="Arial" pitchFamily="34" charset="0"/>
                <a:cs typeface="Arial" pitchFamily="34" charset="0"/>
              </a:rPr>
              <a:t>matchresultat</a:t>
            </a:r>
          </a:p>
          <a:p>
            <a:pPr>
              <a:buFont typeface="Arial" pitchFamily="34" charset="0"/>
              <a:buChar char="•"/>
            </a:pPr>
            <a:r>
              <a:rPr lang="sv-SE" sz="1400" dirty="0" smtClean="0">
                <a:solidFill>
                  <a:srgbClr val="CC0000"/>
                </a:solidFill>
                <a:latin typeface="Arial" pitchFamily="34" charset="0"/>
                <a:cs typeface="Arial" pitchFamily="34" charset="0"/>
              </a:rPr>
              <a:t>  Domargnäll </a:t>
            </a:r>
            <a:r>
              <a:rPr lang="sv-SE" sz="1400" dirty="0">
                <a:solidFill>
                  <a:srgbClr val="CC0000"/>
                </a:solidFill>
                <a:latin typeface="Arial" pitchFamily="34" charset="0"/>
                <a:cs typeface="Arial" pitchFamily="34" charset="0"/>
              </a:rPr>
              <a:t>och protester</a:t>
            </a:r>
          </a:p>
          <a:p>
            <a:pPr>
              <a:buFontTx/>
              <a:buChar char="o"/>
            </a:pPr>
            <a:endParaRPr lang="sv-SE" dirty="0">
              <a:solidFill>
                <a:srgbClr val="CC0000"/>
              </a:solidFill>
              <a:latin typeface="Verdana" pitchFamily="34" charset="0"/>
            </a:endParaRPr>
          </a:p>
        </p:txBody>
      </p:sp>
      <p:sp>
        <p:nvSpPr>
          <p:cNvPr id="21507" name="Text Box 3"/>
          <p:cNvSpPr txBox="1">
            <a:spLocks noChangeArrowheads="1"/>
          </p:cNvSpPr>
          <p:nvPr/>
        </p:nvSpPr>
        <p:spPr bwMode="auto">
          <a:xfrm>
            <a:off x="3995936" y="620688"/>
            <a:ext cx="5148064" cy="3385542"/>
          </a:xfrm>
          <a:prstGeom prst="rect">
            <a:avLst/>
          </a:prstGeom>
          <a:noFill/>
          <a:ln w="9525">
            <a:noFill/>
            <a:miter lim="800000"/>
            <a:headEnd/>
            <a:tailEnd/>
          </a:ln>
        </p:spPr>
        <p:txBody>
          <a:bodyPr wrap="square">
            <a:spAutoFit/>
          </a:bodyPr>
          <a:lstStyle/>
          <a:p>
            <a:r>
              <a:rPr lang="sv-SE" sz="1400" b="1" dirty="0">
                <a:solidFill>
                  <a:srgbClr val="0000CC"/>
                </a:solidFill>
                <a:latin typeface="Arial" pitchFamily="34" charset="0"/>
                <a:cs typeface="Arial" pitchFamily="34" charset="0"/>
              </a:rPr>
              <a:t>UTVECKLING OCH </a:t>
            </a:r>
            <a:r>
              <a:rPr lang="sv-SE" sz="1400" b="1" dirty="0" smtClean="0">
                <a:solidFill>
                  <a:srgbClr val="0000CC"/>
                </a:solidFill>
                <a:latin typeface="Arial" pitchFamily="34" charset="0"/>
                <a:cs typeface="Arial" pitchFamily="34" charset="0"/>
              </a:rPr>
              <a:t>PRESTATION</a:t>
            </a:r>
          </a:p>
          <a:p>
            <a:endParaRPr lang="sv-SE" sz="1400" b="1" dirty="0">
              <a:solidFill>
                <a:srgbClr val="0000CC"/>
              </a:solidFill>
              <a:latin typeface="Arial" pitchFamily="34" charset="0"/>
              <a:cs typeface="Arial" pitchFamily="34" charset="0"/>
            </a:endParaRPr>
          </a:p>
          <a:p>
            <a:pPr>
              <a:buFont typeface="Wingdings" pitchFamily="2" charset="2"/>
              <a:buChar char="q"/>
            </a:pPr>
            <a:r>
              <a:rPr lang="sv-SE" sz="1400" dirty="0">
                <a:solidFill>
                  <a:srgbClr val="0000CC"/>
                </a:solidFill>
                <a:latin typeface="Arial" pitchFamily="34" charset="0"/>
                <a:cs typeface="Arial" pitchFamily="34" charset="0"/>
              </a:rPr>
              <a:t> </a:t>
            </a:r>
            <a:r>
              <a:rPr lang="sv-SE" sz="1400" dirty="0" smtClean="0">
                <a:solidFill>
                  <a:srgbClr val="0000CC"/>
                </a:solidFill>
                <a:latin typeface="Arial" pitchFamily="34" charset="0"/>
                <a:cs typeface="Arial" pitchFamily="34" charset="0"/>
              </a:rPr>
              <a:t> Fokus </a:t>
            </a:r>
            <a:r>
              <a:rPr lang="sv-SE" sz="1400" dirty="0">
                <a:solidFill>
                  <a:srgbClr val="0000CC"/>
                </a:solidFill>
                <a:latin typeface="Arial" pitchFamily="34" charset="0"/>
                <a:cs typeface="Arial" pitchFamily="34" charset="0"/>
              </a:rPr>
              <a:t>på och beröm för förbättringar – </a:t>
            </a:r>
          </a:p>
          <a:p>
            <a:pPr>
              <a:buFont typeface="Wingdings" pitchFamily="2" charset="2"/>
              <a:buNone/>
            </a:pPr>
            <a:r>
              <a:rPr lang="sv-SE" sz="1400" dirty="0">
                <a:solidFill>
                  <a:srgbClr val="0000CC"/>
                </a:solidFill>
                <a:latin typeface="Arial" pitchFamily="34" charset="0"/>
                <a:cs typeface="Arial" pitchFamily="34" charset="0"/>
              </a:rPr>
              <a:t>    </a:t>
            </a:r>
            <a:r>
              <a:rPr lang="sv-SE" sz="1400" dirty="0" smtClean="0">
                <a:solidFill>
                  <a:srgbClr val="0000CC"/>
                </a:solidFill>
                <a:latin typeface="Arial" pitchFamily="34" charset="0"/>
                <a:cs typeface="Arial" pitchFamily="34" charset="0"/>
              </a:rPr>
              <a:t> uppmärksamma </a:t>
            </a:r>
            <a:r>
              <a:rPr lang="sv-SE" sz="1400" dirty="0">
                <a:solidFill>
                  <a:srgbClr val="0000CC"/>
                </a:solidFill>
                <a:latin typeface="Arial" pitchFamily="34" charset="0"/>
                <a:cs typeface="Arial" pitchFamily="34" charset="0"/>
              </a:rPr>
              <a:t>individerna</a:t>
            </a:r>
          </a:p>
          <a:p>
            <a:pPr>
              <a:buFont typeface="Wingdings" pitchFamily="2" charset="2"/>
              <a:buChar char="q"/>
            </a:pPr>
            <a:r>
              <a:rPr lang="sv-SE" sz="1400" dirty="0" smtClean="0">
                <a:solidFill>
                  <a:srgbClr val="0000CC"/>
                </a:solidFill>
                <a:latin typeface="Arial" pitchFamily="34" charset="0"/>
                <a:cs typeface="Arial" pitchFamily="34" charset="0"/>
              </a:rPr>
              <a:t>  </a:t>
            </a:r>
            <a:r>
              <a:rPr lang="sv-SE" sz="1400" dirty="0">
                <a:solidFill>
                  <a:srgbClr val="0000CC"/>
                </a:solidFill>
                <a:latin typeface="Arial" pitchFamily="34" charset="0"/>
                <a:cs typeface="Arial" pitchFamily="34" charset="0"/>
              </a:rPr>
              <a:t>Alla uttagna får spela ungefär lika </a:t>
            </a:r>
            <a:r>
              <a:rPr lang="sv-SE" sz="1400" dirty="0" smtClean="0">
                <a:solidFill>
                  <a:srgbClr val="0000CC"/>
                </a:solidFill>
                <a:latin typeface="Arial" pitchFamily="34" charset="0"/>
                <a:cs typeface="Arial" pitchFamily="34" charset="0"/>
              </a:rPr>
              <a:t>mycket</a:t>
            </a:r>
            <a:endParaRPr lang="sv-SE" sz="1400" dirty="0">
              <a:solidFill>
                <a:srgbClr val="0000CC"/>
              </a:solidFill>
              <a:latin typeface="Arial" pitchFamily="34" charset="0"/>
              <a:cs typeface="Arial" pitchFamily="34" charset="0"/>
            </a:endParaRPr>
          </a:p>
          <a:p>
            <a:pPr>
              <a:buFont typeface="Wingdings" pitchFamily="2" charset="2"/>
              <a:buChar char="q"/>
            </a:pPr>
            <a:r>
              <a:rPr lang="sv-SE" sz="1400" dirty="0">
                <a:solidFill>
                  <a:srgbClr val="0000CC"/>
                </a:solidFill>
                <a:latin typeface="Arial" pitchFamily="34" charset="0"/>
                <a:cs typeface="Arial" pitchFamily="34" charset="0"/>
              </a:rPr>
              <a:t> </a:t>
            </a:r>
            <a:r>
              <a:rPr lang="sv-SE" sz="1400" dirty="0" smtClean="0">
                <a:solidFill>
                  <a:srgbClr val="0000CC"/>
                </a:solidFill>
                <a:latin typeface="Arial" pitchFamily="34" charset="0"/>
                <a:cs typeface="Arial" pitchFamily="34" charset="0"/>
              </a:rPr>
              <a:t> Spelsätt </a:t>
            </a:r>
            <a:r>
              <a:rPr lang="sv-SE" sz="1400" dirty="0">
                <a:solidFill>
                  <a:srgbClr val="0000CC"/>
                </a:solidFill>
                <a:latin typeface="Arial" pitchFamily="34" charset="0"/>
                <a:cs typeface="Arial" pitchFamily="34" charset="0"/>
              </a:rPr>
              <a:t>som långsiktigt utvecklar </a:t>
            </a:r>
            <a:r>
              <a:rPr lang="sv-SE" sz="1400" dirty="0" smtClean="0">
                <a:solidFill>
                  <a:srgbClr val="0000CC"/>
                </a:solidFill>
                <a:latin typeface="Arial" pitchFamily="34" charset="0"/>
                <a:cs typeface="Arial" pitchFamily="34" charset="0"/>
              </a:rPr>
              <a:t>laget </a:t>
            </a:r>
          </a:p>
          <a:p>
            <a:r>
              <a:rPr lang="sv-SE" sz="1400" dirty="0" smtClean="0">
                <a:solidFill>
                  <a:srgbClr val="0000CC"/>
                </a:solidFill>
                <a:latin typeface="Arial" pitchFamily="34" charset="0"/>
                <a:cs typeface="Arial" pitchFamily="34" charset="0"/>
              </a:rPr>
              <a:t>     och </a:t>
            </a:r>
            <a:r>
              <a:rPr lang="sv-SE" sz="1400" dirty="0">
                <a:solidFill>
                  <a:srgbClr val="0000CC"/>
                </a:solidFill>
                <a:latin typeface="Arial" pitchFamily="34" charset="0"/>
                <a:cs typeface="Arial" pitchFamily="34" charset="0"/>
              </a:rPr>
              <a:t>spelarnas fotbollskompetens</a:t>
            </a:r>
          </a:p>
          <a:p>
            <a:pPr>
              <a:buFont typeface="Wingdings" pitchFamily="2" charset="2"/>
              <a:buChar char="q"/>
            </a:pPr>
            <a:r>
              <a:rPr lang="sv-SE" sz="1400" dirty="0">
                <a:solidFill>
                  <a:srgbClr val="0000CC"/>
                </a:solidFill>
                <a:latin typeface="Arial" pitchFamily="34" charset="0"/>
                <a:cs typeface="Arial" pitchFamily="34" charset="0"/>
              </a:rPr>
              <a:t> </a:t>
            </a:r>
            <a:r>
              <a:rPr lang="sv-SE" sz="1400" dirty="0" smtClean="0">
                <a:solidFill>
                  <a:srgbClr val="0000CC"/>
                </a:solidFill>
                <a:latin typeface="Arial" pitchFamily="34" charset="0"/>
                <a:cs typeface="Arial" pitchFamily="34" charset="0"/>
              </a:rPr>
              <a:t> Eget </a:t>
            </a:r>
            <a:r>
              <a:rPr lang="sv-SE" sz="1400" dirty="0">
                <a:solidFill>
                  <a:srgbClr val="0000CC"/>
                </a:solidFill>
                <a:latin typeface="Arial" pitchFamily="34" charset="0"/>
                <a:cs typeface="Arial" pitchFamily="34" charset="0"/>
              </a:rPr>
              <a:t>spel – vilja hålla bollen i laget</a:t>
            </a:r>
          </a:p>
          <a:p>
            <a:pPr>
              <a:buFont typeface="Wingdings" pitchFamily="2" charset="2"/>
              <a:buChar char="q"/>
            </a:pPr>
            <a:r>
              <a:rPr lang="sv-SE" sz="1400" dirty="0">
                <a:solidFill>
                  <a:srgbClr val="0000CC"/>
                </a:solidFill>
                <a:latin typeface="Arial" pitchFamily="34" charset="0"/>
                <a:cs typeface="Arial" pitchFamily="34" charset="0"/>
              </a:rPr>
              <a:t> </a:t>
            </a:r>
            <a:r>
              <a:rPr lang="sv-SE" sz="1400" dirty="0" smtClean="0">
                <a:solidFill>
                  <a:srgbClr val="0000CC"/>
                </a:solidFill>
                <a:latin typeface="Arial" pitchFamily="34" charset="0"/>
                <a:cs typeface="Arial" pitchFamily="34" charset="0"/>
              </a:rPr>
              <a:t> Justa </a:t>
            </a:r>
            <a:r>
              <a:rPr lang="sv-SE" sz="1400" dirty="0">
                <a:solidFill>
                  <a:srgbClr val="0000CC"/>
                </a:solidFill>
                <a:latin typeface="Arial" pitchFamily="34" charset="0"/>
                <a:cs typeface="Arial" pitchFamily="34" charset="0"/>
              </a:rPr>
              <a:t>och ärliga tag</a:t>
            </a:r>
          </a:p>
          <a:p>
            <a:pPr>
              <a:buFont typeface="Wingdings" pitchFamily="2" charset="2"/>
              <a:buChar char="q"/>
            </a:pPr>
            <a:r>
              <a:rPr lang="sv-SE" sz="1400" dirty="0">
                <a:solidFill>
                  <a:srgbClr val="0000CC"/>
                </a:solidFill>
                <a:latin typeface="Arial" pitchFamily="34" charset="0"/>
                <a:cs typeface="Arial" pitchFamily="34" charset="0"/>
              </a:rPr>
              <a:t> </a:t>
            </a:r>
            <a:r>
              <a:rPr lang="sv-SE" sz="1400" dirty="0" smtClean="0">
                <a:solidFill>
                  <a:srgbClr val="0000CC"/>
                </a:solidFill>
                <a:latin typeface="Arial" pitchFamily="34" charset="0"/>
                <a:cs typeface="Arial" pitchFamily="34" charset="0"/>
              </a:rPr>
              <a:t> Positiv </a:t>
            </a:r>
            <a:r>
              <a:rPr lang="sv-SE" sz="1400" dirty="0">
                <a:solidFill>
                  <a:srgbClr val="0000CC"/>
                </a:solidFill>
                <a:latin typeface="Arial" pitchFamily="34" charset="0"/>
                <a:cs typeface="Arial" pitchFamily="34" charset="0"/>
              </a:rPr>
              <a:t>och uppmuntrande stämning</a:t>
            </a:r>
          </a:p>
          <a:p>
            <a:pPr>
              <a:buFont typeface="Wingdings" pitchFamily="2" charset="2"/>
              <a:buChar char="q"/>
            </a:pPr>
            <a:r>
              <a:rPr lang="sv-SE" sz="1400" dirty="0">
                <a:solidFill>
                  <a:srgbClr val="0000CC"/>
                </a:solidFill>
                <a:latin typeface="Arial" pitchFamily="34" charset="0"/>
                <a:cs typeface="Arial" pitchFamily="34" charset="0"/>
              </a:rPr>
              <a:t> </a:t>
            </a:r>
            <a:r>
              <a:rPr lang="sv-SE" sz="1400" dirty="0" smtClean="0">
                <a:solidFill>
                  <a:srgbClr val="0000CC"/>
                </a:solidFill>
                <a:latin typeface="Arial" pitchFamily="34" charset="0"/>
                <a:cs typeface="Arial" pitchFamily="34" charset="0"/>
              </a:rPr>
              <a:t>  Föräldrar </a:t>
            </a:r>
            <a:r>
              <a:rPr lang="sv-SE" sz="1400" dirty="0">
                <a:solidFill>
                  <a:srgbClr val="0000CC"/>
                </a:solidFill>
                <a:latin typeface="Arial" pitchFamily="34" charset="0"/>
                <a:cs typeface="Arial" pitchFamily="34" charset="0"/>
              </a:rPr>
              <a:t>som uppmuntrar och hejar</a:t>
            </a:r>
          </a:p>
          <a:p>
            <a:pPr>
              <a:buFont typeface="Wingdings" pitchFamily="2" charset="2"/>
              <a:buChar char="q"/>
            </a:pPr>
            <a:r>
              <a:rPr lang="sv-SE" sz="1400" dirty="0">
                <a:solidFill>
                  <a:srgbClr val="0000CC"/>
                </a:solidFill>
                <a:latin typeface="Arial" pitchFamily="34" charset="0"/>
                <a:cs typeface="Arial" pitchFamily="34" charset="0"/>
              </a:rPr>
              <a:t> </a:t>
            </a:r>
            <a:r>
              <a:rPr lang="sv-SE" sz="1400" dirty="0" smtClean="0">
                <a:solidFill>
                  <a:srgbClr val="0000CC"/>
                </a:solidFill>
                <a:latin typeface="Arial" pitchFamily="34" charset="0"/>
                <a:cs typeface="Arial" pitchFamily="34" charset="0"/>
              </a:rPr>
              <a:t> Gott </a:t>
            </a:r>
            <a:r>
              <a:rPr lang="sv-SE" sz="1400" dirty="0">
                <a:solidFill>
                  <a:srgbClr val="0000CC"/>
                </a:solidFill>
                <a:latin typeface="Arial" pitchFamily="34" charset="0"/>
                <a:cs typeface="Arial" pitchFamily="34" charset="0"/>
              </a:rPr>
              <a:t>uppförande både på och bredvid </a:t>
            </a:r>
            <a:r>
              <a:rPr lang="sv-SE" sz="1400" dirty="0" smtClean="0">
                <a:solidFill>
                  <a:srgbClr val="0000CC"/>
                </a:solidFill>
                <a:latin typeface="Arial" pitchFamily="34" charset="0"/>
                <a:cs typeface="Arial" pitchFamily="34" charset="0"/>
              </a:rPr>
              <a:t>planen</a:t>
            </a:r>
            <a:endParaRPr lang="sv-SE" sz="1400" dirty="0">
              <a:solidFill>
                <a:srgbClr val="0000CC"/>
              </a:solidFill>
              <a:latin typeface="Arial" pitchFamily="34" charset="0"/>
              <a:cs typeface="Arial" pitchFamily="34" charset="0"/>
            </a:endParaRPr>
          </a:p>
          <a:p>
            <a:pPr>
              <a:buFont typeface="Wingdings" pitchFamily="2" charset="2"/>
              <a:buChar char="q"/>
            </a:pPr>
            <a:r>
              <a:rPr lang="sv-SE" sz="1400" dirty="0">
                <a:solidFill>
                  <a:srgbClr val="0000CC"/>
                </a:solidFill>
                <a:latin typeface="Arial" pitchFamily="34" charset="0"/>
                <a:cs typeface="Arial" pitchFamily="34" charset="0"/>
              </a:rPr>
              <a:t> </a:t>
            </a:r>
            <a:r>
              <a:rPr lang="sv-SE" sz="1400" dirty="0" smtClean="0">
                <a:solidFill>
                  <a:srgbClr val="0000CC"/>
                </a:solidFill>
                <a:latin typeface="Arial" pitchFamily="34" charset="0"/>
                <a:cs typeface="Arial" pitchFamily="34" charset="0"/>
              </a:rPr>
              <a:t> Bedömningar </a:t>
            </a:r>
            <a:r>
              <a:rPr lang="sv-SE" sz="1400" dirty="0">
                <a:solidFill>
                  <a:srgbClr val="0000CC"/>
                </a:solidFill>
                <a:latin typeface="Arial" pitchFamily="34" charset="0"/>
                <a:cs typeface="Arial" pitchFamily="34" charset="0"/>
              </a:rPr>
              <a:t>utifrån prestationer som </a:t>
            </a:r>
            <a:endParaRPr lang="sv-SE" sz="1400" dirty="0" smtClean="0">
              <a:solidFill>
                <a:srgbClr val="0000CC"/>
              </a:solidFill>
              <a:latin typeface="Arial" pitchFamily="34" charset="0"/>
              <a:cs typeface="Arial" pitchFamily="34" charset="0"/>
            </a:endParaRPr>
          </a:p>
          <a:p>
            <a:r>
              <a:rPr lang="sv-SE" sz="1400" dirty="0" smtClean="0">
                <a:solidFill>
                  <a:srgbClr val="0000CC"/>
                </a:solidFill>
                <a:latin typeface="Arial" pitchFamily="34" charset="0"/>
                <a:cs typeface="Arial" pitchFamily="34" charset="0"/>
              </a:rPr>
              <a:t>     är </a:t>
            </a:r>
            <a:r>
              <a:rPr lang="sv-SE" sz="1400" dirty="0">
                <a:solidFill>
                  <a:srgbClr val="0000CC"/>
                </a:solidFill>
                <a:latin typeface="Arial" pitchFamily="34" charset="0"/>
                <a:cs typeface="Arial" pitchFamily="34" charset="0"/>
              </a:rPr>
              <a:t>påverkbara</a:t>
            </a:r>
          </a:p>
          <a:p>
            <a:endParaRPr lang="sv-SE" dirty="0">
              <a:solidFill>
                <a:srgbClr val="0000CC"/>
              </a:solidFill>
              <a:latin typeface="Verdana" pitchFamily="34" charset="0"/>
            </a:endParaRPr>
          </a:p>
        </p:txBody>
      </p:sp>
      <p:sp>
        <p:nvSpPr>
          <p:cNvPr id="21508" name="Text Box 4"/>
          <p:cNvSpPr txBox="1">
            <a:spLocks noChangeArrowheads="1"/>
          </p:cNvSpPr>
          <p:nvPr/>
        </p:nvSpPr>
        <p:spPr bwMode="auto">
          <a:xfrm>
            <a:off x="0" y="188640"/>
            <a:ext cx="9144000" cy="338554"/>
          </a:xfrm>
          <a:prstGeom prst="rect">
            <a:avLst/>
          </a:prstGeom>
          <a:noFill/>
          <a:ln w="9525">
            <a:noFill/>
            <a:miter lim="800000"/>
            <a:headEnd/>
            <a:tailEnd/>
          </a:ln>
        </p:spPr>
        <p:txBody>
          <a:bodyPr wrap="square">
            <a:spAutoFit/>
          </a:bodyPr>
          <a:lstStyle/>
          <a:p>
            <a:r>
              <a:rPr lang="sv-SE" sz="1400" b="1" dirty="0" smtClean="0">
                <a:solidFill>
                  <a:srgbClr val="0000CC"/>
                </a:solidFill>
                <a:latin typeface="Arial" pitchFamily="34" charset="0"/>
                <a:cs typeface="Arial" pitchFamily="34" charset="0"/>
              </a:rPr>
              <a:t>                     </a:t>
            </a:r>
            <a:r>
              <a:rPr lang="sv-SE" sz="1600" b="1" dirty="0" smtClean="0">
                <a:solidFill>
                  <a:srgbClr val="0000CC"/>
                </a:solidFill>
                <a:latin typeface="Arial" pitchFamily="34" charset="0"/>
                <a:cs typeface="Arial" pitchFamily="34" charset="0"/>
              </a:rPr>
              <a:t>Naturligtvis </a:t>
            </a:r>
            <a:r>
              <a:rPr lang="sv-SE" sz="1600" b="1" dirty="0">
                <a:solidFill>
                  <a:srgbClr val="0000CC"/>
                </a:solidFill>
                <a:latin typeface="Arial" pitchFamily="34" charset="0"/>
                <a:cs typeface="Arial" pitchFamily="34" charset="0"/>
              </a:rPr>
              <a:t>vill vi vinna matcherna – </a:t>
            </a:r>
            <a:r>
              <a:rPr lang="sv-SE" sz="1600" b="1" dirty="0" smtClean="0">
                <a:solidFill>
                  <a:srgbClr val="0000CC"/>
                </a:solidFill>
                <a:latin typeface="Arial" pitchFamily="34" charset="0"/>
                <a:cs typeface="Arial" pitchFamily="34" charset="0"/>
              </a:rPr>
              <a:t>men </a:t>
            </a:r>
            <a:r>
              <a:rPr lang="sv-SE" sz="1600" b="1" dirty="0">
                <a:solidFill>
                  <a:srgbClr val="0000CC"/>
                </a:solidFill>
                <a:latin typeface="Arial" pitchFamily="34" charset="0"/>
                <a:cs typeface="Arial" pitchFamily="34" charset="0"/>
              </a:rPr>
              <a:t>inte till vilket pris som helst…</a:t>
            </a:r>
          </a:p>
        </p:txBody>
      </p:sp>
      <p:sp>
        <p:nvSpPr>
          <p:cNvPr id="21509" name="Line 5"/>
          <p:cNvSpPr>
            <a:spLocks noChangeShapeType="1"/>
          </p:cNvSpPr>
          <p:nvPr/>
        </p:nvSpPr>
        <p:spPr bwMode="auto">
          <a:xfrm>
            <a:off x="3851920" y="692696"/>
            <a:ext cx="0" cy="3528392"/>
          </a:xfrm>
          <a:prstGeom prst="line">
            <a:avLst/>
          </a:prstGeom>
          <a:noFill/>
          <a:ln w="57150" cmpd="thinThick">
            <a:solidFill>
              <a:srgbClr val="339933"/>
            </a:solidFill>
            <a:round/>
            <a:headEnd/>
            <a:tailEnd/>
          </a:ln>
        </p:spPr>
        <p:txBody>
          <a:bodyPr/>
          <a:lstStyle/>
          <a:p>
            <a:endParaRPr lang="sv-SE"/>
          </a:p>
        </p:txBody>
      </p:sp>
      <p:sp>
        <p:nvSpPr>
          <p:cNvPr id="21510" name="Text Box 6"/>
          <p:cNvSpPr txBox="1">
            <a:spLocks noChangeArrowheads="1"/>
          </p:cNvSpPr>
          <p:nvPr/>
        </p:nvSpPr>
        <p:spPr bwMode="auto">
          <a:xfrm>
            <a:off x="3930278" y="3933056"/>
            <a:ext cx="5213722" cy="646331"/>
          </a:xfrm>
          <a:prstGeom prst="rect">
            <a:avLst/>
          </a:prstGeom>
          <a:noFill/>
          <a:ln w="9525">
            <a:noFill/>
            <a:miter lim="800000"/>
            <a:headEnd/>
            <a:tailEnd/>
          </a:ln>
        </p:spPr>
        <p:txBody>
          <a:bodyPr wrap="square">
            <a:spAutoFit/>
          </a:bodyPr>
          <a:lstStyle/>
          <a:p>
            <a:r>
              <a:rPr lang="sv-SE" sz="1200" dirty="0">
                <a:solidFill>
                  <a:srgbClr val="0000CC"/>
                </a:solidFill>
                <a:latin typeface="Verdana" pitchFamily="34" charset="0"/>
              </a:rPr>
              <a:t>I </a:t>
            </a:r>
            <a:r>
              <a:rPr lang="sv-SE" sz="1200" dirty="0">
                <a:solidFill>
                  <a:srgbClr val="0000CC"/>
                </a:solidFill>
                <a:latin typeface="Arial" pitchFamily="34" charset="0"/>
                <a:cs typeface="Arial" pitchFamily="34" charset="0"/>
              </a:rPr>
              <a:t>Gideonsbergs IF tänker vi långsiktigt </a:t>
            </a:r>
            <a:r>
              <a:rPr lang="sv-SE" sz="1200" dirty="0" smtClean="0">
                <a:solidFill>
                  <a:srgbClr val="0000CC"/>
                </a:solidFill>
                <a:latin typeface="Arial" pitchFamily="34" charset="0"/>
                <a:cs typeface="Arial" pitchFamily="34" charset="0"/>
              </a:rPr>
              <a:t>vid utveckling </a:t>
            </a:r>
            <a:r>
              <a:rPr lang="sv-SE" sz="1200" dirty="0">
                <a:solidFill>
                  <a:srgbClr val="0000CC"/>
                </a:solidFill>
                <a:latin typeface="Arial" pitchFamily="34" charset="0"/>
                <a:cs typeface="Arial" pitchFamily="34" charset="0"/>
              </a:rPr>
              <a:t>av </a:t>
            </a:r>
            <a:r>
              <a:rPr lang="sv-SE" sz="1200" dirty="0" smtClean="0">
                <a:solidFill>
                  <a:srgbClr val="0000CC"/>
                </a:solidFill>
                <a:latin typeface="Arial" pitchFamily="34" charset="0"/>
                <a:cs typeface="Arial" pitchFamily="34" charset="0"/>
              </a:rPr>
              <a:t>spelare. </a:t>
            </a:r>
          </a:p>
          <a:p>
            <a:r>
              <a:rPr lang="sv-SE" sz="1200" dirty="0" smtClean="0">
                <a:solidFill>
                  <a:srgbClr val="0000CC"/>
                </a:solidFill>
                <a:latin typeface="Arial" pitchFamily="34" charset="0"/>
                <a:cs typeface="Arial" pitchFamily="34" charset="0"/>
              </a:rPr>
              <a:t>Vi </a:t>
            </a:r>
            <a:r>
              <a:rPr lang="sv-SE" sz="1200" dirty="0">
                <a:solidFill>
                  <a:srgbClr val="0000CC"/>
                </a:solidFill>
                <a:latin typeface="Arial" pitchFamily="34" charset="0"/>
                <a:cs typeface="Arial" pitchFamily="34" charset="0"/>
              </a:rPr>
              <a:t>vill ha bra stämning kring våra matcher så trygghet och glädje </a:t>
            </a:r>
            <a:endParaRPr lang="sv-SE" sz="1200" dirty="0" smtClean="0">
              <a:solidFill>
                <a:srgbClr val="0000CC"/>
              </a:solidFill>
              <a:latin typeface="Arial" pitchFamily="34" charset="0"/>
              <a:cs typeface="Arial" pitchFamily="34" charset="0"/>
            </a:endParaRPr>
          </a:p>
          <a:p>
            <a:r>
              <a:rPr lang="sv-SE" sz="1200" dirty="0" smtClean="0">
                <a:solidFill>
                  <a:srgbClr val="0000CC"/>
                </a:solidFill>
                <a:latin typeface="Arial" pitchFamily="34" charset="0"/>
                <a:cs typeface="Arial" pitchFamily="34" charset="0"/>
              </a:rPr>
              <a:t>kan  innebära </a:t>
            </a:r>
            <a:r>
              <a:rPr lang="sv-SE" sz="1200" dirty="0">
                <a:solidFill>
                  <a:srgbClr val="0000CC"/>
                </a:solidFill>
                <a:latin typeface="Arial" pitchFamily="34" charset="0"/>
                <a:cs typeface="Arial" pitchFamily="34" charset="0"/>
              </a:rPr>
              <a:t>en stabil grund för en positiv utveckling av spelare och lag.</a:t>
            </a:r>
          </a:p>
        </p:txBody>
      </p:sp>
      <p:sp>
        <p:nvSpPr>
          <p:cNvPr id="21511" name="Line 7"/>
          <p:cNvSpPr>
            <a:spLocks noChangeShapeType="1"/>
          </p:cNvSpPr>
          <p:nvPr/>
        </p:nvSpPr>
        <p:spPr bwMode="auto">
          <a:xfrm rot="5400000">
            <a:off x="4536283" y="-675233"/>
            <a:ext cx="71437" cy="9144000"/>
          </a:xfrm>
          <a:prstGeom prst="line">
            <a:avLst/>
          </a:prstGeom>
          <a:noFill/>
          <a:ln w="57150" cmpd="thinThick">
            <a:solidFill>
              <a:srgbClr val="339933"/>
            </a:solidFill>
            <a:round/>
            <a:headEnd/>
            <a:tailEnd/>
          </a:ln>
        </p:spPr>
        <p:txBody>
          <a:bodyPr/>
          <a:lstStyle/>
          <a:p>
            <a:endParaRPr lang="sv-SE"/>
          </a:p>
        </p:txBody>
      </p:sp>
      <p:sp>
        <p:nvSpPr>
          <p:cNvPr id="9" name="textruta 8"/>
          <p:cNvSpPr txBox="1"/>
          <p:nvPr/>
        </p:nvSpPr>
        <p:spPr>
          <a:xfrm>
            <a:off x="8895214" y="0"/>
            <a:ext cx="248786" cy="230832"/>
          </a:xfrm>
          <a:prstGeom prst="rect">
            <a:avLst/>
          </a:prstGeom>
          <a:noFill/>
        </p:spPr>
        <p:txBody>
          <a:bodyPr wrap="none" rtlCol="0">
            <a:spAutoFit/>
          </a:bodyPr>
          <a:lstStyle/>
          <a:p>
            <a:r>
              <a:rPr lang="sv-SE" sz="900" dirty="0" smtClean="0">
                <a:latin typeface="Arial" pitchFamily="34" charset="0"/>
                <a:cs typeface="Arial" pitchFamily="34" charset="0"/>
              </a:rPr>
              <a:t>5</a:t>
            </a:r>
            <a:endParaRPr lang="sv-SE" sz="900" dirty="0">
              <a:latin typeface="Arial" pitchFamily="34" charset="0"/>
              <a:cs typeface="Arial" pitchFamily="34" charset="0"/>
            </a:endParaRPr>
          </a:p>
        </p:txBody>
      </p:sp>
      <p:sp>
        <p:nvSpPr>
          <p:cNvPr id="10" name="textruta 9"/>
          <p:cNvSpPr txBox="1"/>
          <p:nvPr/>
        </p:nvSpPr>
        <p:spPr>
          <a:xfrm>
            <a:off x="0" y="4221088"/>
            <a:ext cx="9144000" cy="2339102"/>
          </a:xfrm>
          <a:prstGeom prst="rect">
            <a:avLst/>
          </a:prstGeom>
          <a:noFill/>
        </p:spPr>
        <p:txBody>
          <a:bodyPr wrap="square" rtlCol="0">
            <a:spAutoFit/>
          </a:bodyPr>
          <a:lstStyle/>
          <a:p>
            <a:pPr marL="342900" indent="-342900"/>
            <a:r>
              <a:rPr lang="sv-SE" sz="1400" b="1" dirty="0" smtClean="0">
                <a:latin typeface="Arial" pitchFamily="34" charset="0"/>
                <a:cs typeface="Arial" pitchFamily="34" charset="0"/>
              </a:rPr>
              <a:t>10 FÖRÄLDRABUD</a:t>
            </a:r>
          </a:p>
          <a:p>
            <a:pPr marL="342900" indent="-342900"/>
            <a:r>
              <a:rPr lang="sv-SE" sz="1200" dirty="0" smtClean="0">
                <a:latin typeface="Arial" pitchFamily="34" charset="0"/>
                <a:cs typeface="Arial" pitchFamily="34" charset="0"/>
              </a:rPr>
              <a:t>1. Följ med på träning och match – </a:t>
            </a:r>
          </a:p>
          <a:p>
            <a:pPr marL="342900" indent="-342900"/>
            <a:r>
              <a:rPr lang="sv-SE" sz="1200" dirty="0" smtClean="0">
                <a:latin typeface="Arial" pitchFamily="34" charset="0"/>
                <a:cs typeface="Arial" pitchFamily="34" charset="0"/>
              </a:rPr>
              <a:t>   ditt barn sätter stort värde på det.</a:t>
            </a:r>
          </a:p>
          <a:p>
            <a:pPr marL="342900" indent="-342900"/>
            <a:r>
              <a:rPr lang="sv-SE" sz="1200" dirty="0" smtClean="0">
                <a:latin typeface="Arial" pitchFamily="34" charset="0"/>
                <a:cs typeface="Arial" pitchFamily="34" charset="0"/>
              </a:rPr>
              <a:t>2. Skapa god stämning vid träning och match.</a:t>
            </a:r>
          </a:p>
          <a:p>
            <a:pPr marL="342900" indent="-342900"/>
            <a:r>
              <a:rPr lang="sv-SE" sz="1200" dirty="0" smtClean="0">
                <a:latin typeface="Arial" pitchFamily="34" charset="0"/>
                <a:cs typeface="Arial" pitchFamily="34" charset="0"/>
              </a:rPr>
              <a:t>3. Uppehåll dig längs ena sidlinjen och var lugn. Låt barnen spela.</a:t>
            </a:r>
          </a:p>
          <a:p>
            <a:pPr marL="342900" indent="-342900"/>
            <a:r>
              <a:rPr lang="sv-SE" sz="1200" dirty="0" smtClean="0">
                <a:latin typeface="Arial" pitchFamily="34" charset="0"/>
                <a:cs typeface="Arial" pitchFamily="34" charset="0"/>
              </a:rPr>
              <a:t>4. Uppmuntra alla spelarna i laget, inte bara ditt eget barn, i både med- och motgång.</a:t>
            </a:r>
          </a:p>
          <a:p>
            <a:pPr marL="342900" indent="-342900"/>
            <a:r>
              <a:rPr lang="sv-SE" sz="1200" dirty="0" smtClean="0">
                <a:latin typeface="Arial" pitchFamily="34" charset="0"/>
                <a:cs typeface="Arial" pitchFamily="34" charset="0"/>
              </a:rPr>
              <a:t>5. Respektera ledarnas matchning och beslut. Sätt dig in i föreningens Policy- och utvecklingsplan.</a:t>
            </a:r>
          </a:p>
          <a:p>
            <a:pPr marL="342900" indent="-342900"/>
            <a:r>
              <a:rPr lang="sv-SE" sz="1200" dirty="0" smtClean="0">
                <a:latin typeface="Arial" pitchFamily="34" charset="0"/>
                <a:cs typeface="Arial" pitchFamily="34" charset="0"/>
              </a:rPr>
              <a:t>6. Respektera domarens beslut och se henne/honom som en vägledare under utbildning.</a:t>
            </a:r>
          </a:p>
          <a:p>
            <a:pPr marL="342900" indent="-342900"/>
            <a:r>
              <a:rPr lang="sv-SE" sz="1200" dirty="0" smtClean="0">
                <a:latin typeface="Arial" pitchFamily="34" charset="0"/>
                <a:cs typeface="Arial" pitchFamily="34" charset="0"/>
              </a:rPr>
              <a:t>7. Uppmuntra ditt barn att delta – pressa inte.</a:t>
            </a:r>
          </a:p>
          <a:p>
            <a:pPr marL="342900" indent="-342900"/>
            <a:r>
              <a:rPr lang="sv-SE" sz="1200" dirty="0" smtClean="0">
                <a:latin typeface="Arial" pitchFamily="34" charset="0"/>
                <a:cs typeface="Arial" pitchFamily="34" charset="0"/>
              </a:rPr>
              <a:t>8. Fråga barnen om matchen var rolig, spännande, juste eller om spelet var bra – fokusera inte på resultatet.</a:t>
            </a:r>
          </a:p>
          <a:p>
            <a:pPr marL="342900" indent="-342900"/>
            <a:r>
              <a:rPr lang="sv-SE" sz="1200" dirty="0" smtClean="0">
                <a:latin typeface="Arial" pitchFamily="34" charset="0"/>
                <a:cs typeface="Arial" pitchFamily="34" charset="0"/>
              </a:rPr>
              <a:t>9. Stöd föreningen i dess arbete.  Din insats blir värdesatt, inte minst av barn.</a:t>
            </a:r>
          </a:p>
          <a:p>
            <a:pPr marL="342900" indent="-342900"/>
            <a:r>
              <a:rPr lang="sv-SE" sz="1200" dirty="0" smtClean="0">
                <a:latin typeface="Arial" pitchFamily="34" charset="0"/>
                <a:cs typeface="Arial" pitchFamily="34" charset="0"/>
              </a:rPr>
              <a:t>10.Kom ihåg att det är ditt barn som spelar fotboll –  inte du själv.</a:t>
            </a:r>
            <a:endParaRPr lang="sv-SE" sz="1200" dirty="0">
              <a:latin typeface="Arial" pitchFamily="34" charset="0"/>
              <a:cs typeface="Arial" pitchFamily="34" charset="0"/>
            </a:endParaRPr>
          </a:p>
        </p:txBody>
      </p:sp>
      <p:sp>
        <p:nvSpPr>
          <p:cNvPr id="11" name="Line 5"/>
          <p:cNvSpPr>
            <a:spLocks noChangeShapeType="1"/>
          </p:cNvSpPr>
          <p:nvPr/>
        </p:nvSpPr>
        <p:spPr bwMode="auto">
          <a:xfrm>
            <a:off x="3851920" y="4149080"/>
            <a:ext cx="0" cy="504056"/>
          </a:xfrm>
          <a:prstGeom prst="line">
            <a:avLst/>
          </a:prstGeom>
          <a:noFill/>
          <a:ln w="57150" cmpd="thinThick">
            <a:solidFill>
              <a:srgbClr val="339933"/>
            </a:solidFill>
            <a:round/>
            <a:headEnd/>
            <a:tailEnd/>
          </a:ln>
        </p:spPr>
        <p:txBody>
          <a:bodyPr/>
          <a:lstStyle/>
          <a:p>
            <a:endParaRPr lang="sv-SE"/>
          </a:p>
        </p:txBody>
      </p:sp>
      <p:sp>
        <p:nvSpPr>
          <p:cNvPr id="12" name="Line 7"/>
          <p:cNvSpPr>
            <a:spLocks noChangeShapeType="1"/>
          </p:cNvSpPr>
          <p:nvPr/>
        </p:nvSpPr>
        <p:spPr bwMode="auto">
          <a:xfrm rot="5400000">
            <a:off x="6497960" y="2007096"/>
            <a:ext cx="0" cy="5292080"/>
          </a:xfrm>
          <a:prstGeom prst="line">
            <a:avLst/>
          </a:prstGeom>
          <a:noFill/>
          <a:ln w="57150" cmpd="thinThick">
            <a:solidFill>
              <a:srgbClr val="339933"/>
            </a:solidFill>
            <a:round/>
            <a:headEnd/>
            <a:tailEnd/>
          </a:ln>
        </p:spPr>
        <p:txBody>
          <a:bodyPr/>
          <a:lstStyle/>
          <a:p>
            <a:endParaRPr lang="sv-SE"/>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4401205"/>
          </a:xfrm>
          <a:prstGeom prst="rect">
            <a:avLst/>
          </a:prstGeom>
          <a:noFill/>
          <a:ln w="9525">
            <a:noFill/>
            <a:miter lim="800000"/>
            <a:headEnd/>
            <a:tailEnd/>
          </a:ln>
        </p:spPr>
        <p:txBody>
          <a:bodyPr anchor="ctr">
            <a:spAutoFit/>
          </a:bodyPr>
          <a:lstStyle/>
          <a:p>
            <a:r>
              <a:rPr lang="sv-SE" sz="1600" b="1" dirty="0">
                <a:latin typeface="Arial" pitchFamily="34" charset="0"/>
                <a:cs typeface="Arial" pitchFamily="34" charset="0"/>
              </a:rPr>
              <a:t>LEDARE</a:t>
            </a:r>
          </a:p>
          <a:p>
            <a:r>
              <a:rPr lang="sv-SE" sz="1200" dirty="0" smtClean="0">
                <a:latin typeface="Arial" pitchFamily="34" charset="0"/>
                <a:cs typeface="Arial" pitchFamily="34" charset="0"/>
              </a:rPr>
              <a:t>Ledare </a:t>
            </a:r>
            <a:r>
              <a:rPr lang="sv-SE" sz="1200" dirty="0">
                <a:latin typeface="Arial" pitchFamily="34" charset="0"/>
                <a:cs typeface="Arial" pitchFamily="34" charset="0"/>
              </a:rPr>
              <a:t>och tränare är vårt ansikte utåt. Som ledare representerar du hela föreningen vid matcher och andra samlingar och förväntas uppträda enligt vår policy och våra kännetecken (</a:t>
            </a:r>
            <a:r>
              <a:rPr lang="sv-SE" sz="1200" dirty="0" smtClean="0">
                <a:latin typeface="Arial" pitchFamily="34" charset="0"/>
                <a:cs typeface="Arial" pitchFamily="34" charset="0"/>
              </a:rPr>
              <a:t>sid 2).</a:t>
            </a:r>
            <a:endParaRPr lang="sv-SE" sz="1200" dirty="0">
              <a:latin typeface="Arial" pitchFamily="34" charset="0"/>
              <a:cs typeface="Arial" pitchFamily="34" charset="0"/>
            </a:endParaRPr>
          </a:p>
          <a:p>
            <a:r>
              <a:rPr lang="sv-SE" sz="1200" dirty="0">
                <a:latin typeface="Arial" pitchFamily="34" charset="0"/>
                <a:cs typeface="Arial" pitchFamily="34" charset="0"/>
              </a:rPr>
              <a:t>Som ledare eller tränare är du också en förebild för barn och ungdomar. Det ställer krav på uppträdande och ordval så att spelarna fostras i en miljö vi kan vara stolta över.</a:t>
            </a:r>
          </a:p>
          <a:p>
            <a:endParaRPr lang="sv-SE" sz="1200" dirty="0">
              <a:latin typeface="Arial" pitchFamily="34" charset="0"/>
              <a:cs typeface="Arial" pitchFamily="34" charset="0"/>
            </a:endParaRPr>
          </a:p>
          <a:p>
            <a:r>
              <a:rPr lang="sv-SE" sz="1200" dirty="0" smtClean="0">
                <a:latin typeface="Arial" pitchFamily="34" charset="0"/>
                <a:cs typeface="Arial" pitchFamily="34" charset="0"/>
              </a:rPr>
              <a:t>En </a:t>
            </a:r>
            <a:r>
              <a:rPr lang="sv-SE" sz="1200" dirty="0">
                <a:latin typeface="Arial" pitchFamily="34" charset="0"/>
                <a:cs typeface="Arial" pitchFamily="34" charset="0"/>
              </a:rPr>
              <a:t>viktig sak i denna miljö är att alla tycker att fotboll är kul. Att sprida entusiasmen och glädje och få gensvar av barn och ungdomar är en oerhört rolig och stimulerande uppgift.</a:t>
            </a:r>
          </a:p>
          <a:p>
            <a:r>
              <a:rPr lang="sv-SE" sz="1200" dirty="0">
                <a:latin typeface="Arial" pitchFamily="34" charset="0"/>
                <a:cs typeface="Arial" pitchFamily="34" charset="0"/>
              </a:rPr>
              <a:t>I </a:t>
            </a:r>
            <a:r>
              <a:rPr lang="sv-SE" sz="1200" dirty="0" smtClean="0">
                <a:solidFill>
                  <a:srgbClr val="0000CC"/>
                </a:solidFill>
                <a:latin typeface="Arial" pitchFamily="34" charset="0"/>
                <a:cs typeface="Arial" pitchFamily="34" charset="0"/>
              </a:rPr>
              <a:t>GIF</a:t>
            </a:r>
            <a:r>
              <a:rPr lang="sv-SE" sz="1200" dirty="0" smtClean="0">
                <a:latin typeface="Arial" pitchFamily="34" charset="0"/>
                <a:cs typeface="Arial" pitchFamily="34" charset="0"/>
              </a:rPr>
              <a:t> </a:t>
            </a:r>
            <a:r>
              <a:rPr lang="sv-SE" sz="1200" dirty="0">
                <a:latin typeface="Arial" pitchFamily="34" charset="0"/>
                <a:cs typeface="Arial" pitchFamily="34" charset="0"/>
              </a:rPr>
              <a:t>ska vi ha ett demokratiskt ledarskap som skapar delaktighet, engagemang </a:t>
            </a:r>
            <a:r>
              <a:rPr lang="sv-SE" sz="1200" dirty="0" smtClean="0">
                <a:latin typeface="Arial" pitchFamily="34" charset="0"/>
                <a:cs typeface="Arial" pitchFamily="34" charset="0"/>
              </a:rPr>
              <a:t>och individuellt </a:t>
            </a:r>
            <a:r>
              <a:rPr lang="sv-SE" sz="1200" dirty="0">
                <a:latin typeface="Arial" pitchFamily="34" charset="0"/>
                <a:cs typeface="Arial" pitchFamily="34" charset="0"/>
              </a:rPr>
              <a:t>ansvar hos alla. Barn och ungdomar behöver och ska få individuell uppmärksamhet. Tränarnas och ledarnas uppgifter är också att ge instruktion och feedback. Feedback är ett effektivt sätt att påverka utvecklingen positivt. Men det är viktigt att barn och ungdomar får positiva minnen. Lyft därför fram det de har gjort bra i stället för att fokusera på sådant som inte lyckades. </a:t>
            </a:r>
            <a:r>
              <a:rPr lang="sv-SE" sz="1200" smtClean="0">
                <a:latin typeface="Arial" pitchFamily="34" charset="0"/>
                <a:cs typeface="Arial" pitchFamily="34" charset="0"/>
              </a:rPr>
              <a:t>På så sätt </a:t>
            </a:r>
            <a:r>
              <a:rPr lang="sv-SE" sz="1200" dirty="0" smtClean="0">
                <a:latin typeface="Arial" pitchFamily="34" charset="0"/>
                <a:cs typeface="Arial" pitchFamily="34" charset="0"/>
              </a:rPr>
              <a:t>byggs </a:t>
            </a:r>
            <a:r>
              <a:rPr lang="sv-SE" sz="1200" dirty="0">
                <a:latin typeface="Arial" pitchFamily="34" charset="0"/>
                <a:cs typeface="Arial" pitchFamily="34" charset="0"/>
              </a:rPr>
              <a:t>självförtroendet och självkänslan upp vilket på sikt kan komma att ha avgörande betydelse för att man fortsätter spela fotboll och t.o.m. för hur karriären blir. </a:t>
            </a:r>
          </a:p>
          <a:p>
            <a:endParaRPr lang="sv-SE" sz="1200" dirty="0">
              <a:latin typeface="Arial" pitchFamily="34" charset="0"/>
              <a:cs typeface="Arial" pitchFamily="34" charset="0"/>
            </a:endParaRPr>
          </a:p>
          <a:p>
            <a:r>
              <a:rPr lang="sv-SE" sz="1200" dirty="0" smtClean="0">
                <a:latin typeface="Arial" pitchFamily="34" charset="0"/>
                <a:cs typeface="Arial" pitchFamily="34" charset="0"/>
              </a:rPr>
              <a:t>Ibland </a:t>
            </a:r>
            <a:r>
              <a:rPr lang="sv-SE" sz="1200" dirty="0">
                <a:latin typeface="Arial" pitchFamily="34" charset="0"/>
                <a:cs typeface="Arial" pitchFamily="34" charset="0"/>
              </a:rPr>
              <a:t>kan det vara nödvändigt ”att säga ifrån” men det ska göras konstruktivt och </a:t>
            </a:r>
            <a:r>
              <a:rPr lang="sv-SE" sz="1200" dirty="0" smtClean="0">
                <a:latin typeface="Arial" pitchFamily="34" charset="0"/>
                <a:cs typeface="Arial" pitchFamily="34" charset="0"/>
              </a:rPr>
              <a:t>behärskat. När </a:t>
            </a:r>
            <a:r>
              <a:rPr lang="sv-SE" sz="1200" dirty="0">
                <a:latin typeface="Arial" pitchFamily="34" charset="0"/>
                <a:cs typeface="Arial" pitchFamily="34" charset="0"/>
              </a:rPr>
              <a:t>något inte fungerar som det bör ska kritiken inriktas mot tips och råd om hur det ska vara för </a:t>
            </a:r>
            <a:r>
              <a:rPr lang="sv-SE" sz="1200" dirty="0" smtClean="0">
                <a:latin typeface="Arial" pitchFamily="34" charset="0"/>
                <a:cs typeface="Arial" pitchFamily="34" charset="0"/>
              </a:rPr>
              <a:t>att </a:t>
            </a:r>
            <a:r>
              <a:rPr lang="sv-SE" sz="1200" dirty="0">
                <a:latin typeface="Arial" pitchFamily="34" charset="0"/>
                <a:cs typeface="Arial" pitchFamily="34" charset="0"/>
              </a:rPr>
              <a:t>få det </a:t>
            </a:r>
            <a:r>
              <a:rPr lang="sv-SE" sz="1200" dirty="0" smtClean="0">
                <a:latin typeface="Arial" pitchFamily="34" charset="0"/>
                <a:cs typeface="Arial" pitchFamily="34" charset="0"/>
              </a:rPr>
              <a:t>att fungera. </a:t>
            </a:r>
            <a:r>
              <a:rPr lang="sv-SE" sz="1200" dirty="0" smtClean="0">
                <a:solidFill>
                  <a:srgbClr val="0000CC"/>
                </a:solidFill>
                <a:latin typeface="Arial" pitchFamily="34" charset="0"/>
                <a:cs typeface="Arial" pitchFamily="34" charset="0"/>
              </a:rPr>
              <a:t>GIF</a:t>
            </a:r>
            <a:r>
              <a:rPr lang="sv-SE" sz="1200" dirty="0" smtClean="0">
                <a:latin typeface="Arial" pitchFamily="34" charset="0"/>
                <a:cs typeface="Arial" pitchFamily="34" charset="0"/>
              </a:rPr>
              <a:t> </a:t>
            </a:r>
            <a:r>
              <a:rPr lang="sv-SE" sz="1200" dirty="0">
                <a:latin typeface="Arial" pitchFamily="34" charset="0"/>
                <a:cs typeface="Arial" pitchFamily="34" charset="0"/>
              </a:rPr>
              <a:t>stöder dig med tränarutbildning, kurser, </a:t>
            </a:r>
            <a:r>
              <a:rPr lang="sv-SE" sz="1200" dirty="0" smtClean="0">
                <a:latin typeface="Arial" pitchFamily="34" charset="0"/>
                <a:cs typeface="Arial" pitchFamily="34" charset="0"/>
              </a:rPr>
              <a:t>internutbildningar </a:t>
            </a:r>
            <a:r>
              <a:rPr lang="sv-SE" sz="1200" dirty="0">
                <a:latin typeface="Arial" pitchFamily="34" charset="0"/>
                <a:cs typeface="Arial" pitchFamily="34" charset="0"/>
              </a:rPr>
              <a:t>och ledarträffar. </a:t>
            </a:r>
          </a:p>
          <a:p>
            <a:r>
              <a:rPr lang="sv-SE" sz="1200" dirty="0">
                <a:latin typeface="Arial" pitchFamily="34" charset="0"/>
                <a:cs typeface="Arial" pitchFamily="34" charset="0"/>
              </a:rPr>
              <a:t>Vi vill också ha samverkan över laggränserna. Med ett gott kamratskap ledare emellan blir detta mycket lättare. </a:t>
            </a:r>
          </a:p>
          <a:p>
            <a:endParaRPr lang="sv-SE" sz="1200" dirty="0">
              <a:latin typeface="Arial" pitchFamily="34" charset="0"/>
              <a:cs typeface="Arial" pitchFamily="34" charset="0"/>
            </a:endParaRPr>
          </a:p>
          <a:p>
            <a:r>
              <a:rPr lang="sv-SE" sz="1200" dirty="0" smtClean="0">
                <a:latin typeface="Arial" pitchFamily="34" charset="0"/>
                <a:cs typeface="Arial" pitchFamily="34" charset="0"/>
              </a:rPr>
              <a:t>Våra </a:t>
            </a:r>
            <a:r>
              <a:rPr lang="sv-SE" sz="1200" dirty="0">
                <a:latin typeface="Arial" pitchFamily="34" charset="0"/>
                <a:cs typeface="Arial" pitchFamily="34" charset="0"/>
              </a:rPr>
              <a:t>ledare och tränare är föreningens bästa tillgång. Han/hon är oftast förälder som har fått sitt uppdrag främst för att de lovat att ställa upp med sin tid, sitt engagemang och sitt kunnande.</a:t>
            </a:r>
          </a:p>
          <a:p>
            <a:r>
              <a:rPr lang="sv-SE" sz="1200" dirty="0">
                <a:latin typeface="Arial" pitchFamily="34" charset="0"/>
                <a:cs typeface="Arial" pitchFamily="34" charset="0"/>
              </a:rPr>
              <a:t>Vi vill att du ska känna dig som den viktiga och betydelsefulla person du är för dina ungdomar och för </a:t>
            </a:r>
            <a:r>
              <a:rPr lang="sv-SE" sz="1200" dirty="0" smtClean="0">
                <a:solidFill>
                  <a:srgbClr val="0000CC"/>
                </a:solidFill>
                <a:latin typeface="Arial" pitchFamily="34" charset="0"/>
                <a:cs typeface="Arial" pitchFamily="34" charset="0"/>
              </a:rPr>
              <a:t>GIF</a:t>
            </a:r>
            <a:r>
              <a:rPr lang="sv-SE" sz="1200" dirty="0">
                <a:latin typeface="Arial" pitchFamily="34" charset="0"/>
                <a:cs typeface="Arial" pitchFamily="34" charset="0"/>
              </a:rPr>
              <a:t>.</a:t>
            </a:r>
          </a:p>
          <a:p>
            <a:pPr eaLnBrk="0" hangingPunct="0"/>
            <a:endParaRPr lang="sv-SE" sz="1200" dirty="0"/>
          </a:p>
        </p:txBody>
      </p:sp>
      <p:sp>
        <p:nvSpPr>
          <p:cNvPr id="4" name="textruta 3"/>
          <p:cNvSpPr txBox="1"/>
          <p:nvPr/>
        </p:nvSpPr>
        <p:spPr>
          <a:xfrm>
            <a:off x="0" y="4581128"/>
            <a:ext cx="9144000" cy="2215991"/>
          </a:xfrm>
          <a:prstGeom prst="rect">
            <a:avLst/>
          </a:prstGeom>
          <a:noFill/>
        </p:spPr>
        <p:txBody>
          <a:bodyPr wrap="square" rtlCol="0">
            <a:spAutoFit/>
          </a:bodyPr>
          <a:lstStyle/>
          <a:p>
            <a:r>
              <a:rPr lang="sv-SE" sz="1200" dirty="0" smtClean="0">
                <a:latin typeface="Arial" pitchFamily="34" charset="0"/>
                <a:cs typeface="Arial" pitchFamily="34" charset="0"/>
              </a:rPr>
              <a:t>I </a:t>
            </a:r>
            <a:r>
              <a:rPr lang="sv-SE" sz="1200" dirty="0" smtClean="0">
                <a:solidFill>
                  <a:srgbClr val="0000CC"/>
                </a:solidFill>
                <a:latin typeface="Arial" pitchFamily="34" charset="0"/>
                <a:cs typeface="Arial" pitchFamily="34" charset="0"/>
              </a:rPr>
              <a:t>GIF</a:t>
            </a:r>
            <a:r>
              <a:rPr lang="sv-SE" sz="1200" dirty="0" smtClean="0">
                <a:latin typeface="Arial" pitchFamily="34" charset="0"/>
                <a:cs typeface="Arial" pitchFamily="34" charset="0"/>
              </a:rPr>
              <a:t> håller vi inte strikt på indelning i åldersgrupper. Vi ser mer till vad som är bäst för varje spelares utveckling.  Det kan innebära att spelare flyttas upp eller  ner i åldersgrupper. För detta arbetssätt fordras bra samverkan mellan ledarna för de olika lagen. </a:t>
            </a:r>
          </a:p>
          <a:p>
            <a:r>
              <a:rPr lang="sv-SE" sz="1200" dirty="0" smtClean="0">
                <a:latin typeface="Arial" pitchFamily="34" charset="0"/>
                <a:cs typeface="Arial" pitchFamily="34" charset="0"/>
              </a:rPr>
              <a:t>Vi ser mer till helheten och individens bästa än till det enskilda lagets sammansättning. Dock ska hänsyn tas till den sociala samhörigheten och förutsättningarna att flytta mellan olika lag. I tveksamma fall ska alltid styrelsen kontaktas.</a:t>
            </a:r>
          </a:p>
          <a:p>
            <a:endParaRPr lang="sv-SE" sz="1200" dirty="0" smtClean="0">
              <a:latin typeface="Arial" pitchFamily="34" charset="0"/>
              <a:cs typeface="Arial" pitchFamily="34" charset="0"/>
            </a:endParaRPr>
          </a:p>
          <a:p>
            <a:r>
              <a:rPr lang="sv-SE" sz="1200" dirty="0" smtClean="0">
                <a:latin typeface="Arial" pitchFamily="34" charset="0"/>
                <a:cs typeface="Arial" pitchFamily="34" charset="0"/>
              </a:rPr>
              <a:t>Ska spelare flyttas mellan lag ska det ske på frivillig väg och i samverkan med föräldrarna. Lagbyte ska oftast föregås av utlåning till annat lag så spelarna successivt får möjlighet känna sig för i den nya miljön.</a:t>
            </a:r>
          </a:p>
          <a:p>
            <a:endParaRPr lang="sv-SE" sz="1200" dirty="0" smtClean="0">
              <a:latin typeface="Arial" pitchFamily="34" charset="0"/>
              <a:cs typeface="Arial" pitchFamily="34" charset="0"/>
            </a:endParaRPr>
          </a:p>
          <a:p>
            <a:r>
              <a:rPr lang="sv-SE" sz="1200" dirty="0" smtClean="0">
                <a:latin typeface="Arial" pitchFamily="34" charset="0"/>
                <a:cs typeface="Arial" pitchFamily="34" charset="0"/>
              </a:rPr>
              <a:t>I </a:t>
            </a:r>
            <a:r>
              <a:rPr lang="sv-SE" sz="1200" dirty="0" smtClean="0">
                <a:solidFill>
                  <a:srgbClr val="0000CC"/>
                </a:solidFill>
                <a:latin typeface="Arial" pitchFamily="34" charset="0"/>
                <a:cs typeface="Arial" pitchFamily="34" charset="0"/>
              </a:rPr>
              <a:t>GIF</a:t>
            </a:r>
            <a:r>
              <a:rPr lang="sv-SE" sz="1200" dirty="0" smtClean="0">
                <a:latin typeface="Arial" pitchFamily="34" charset="0"/>
                <a:cs typeface="Arial" pitchFamily="34" charset="0"/>
              </a:rPr>
              <a:t> ska vi också hjälpa varandra med utlåning av spelare om något lag drabbas av skador, sjukdomar eller annat som innebär brist på spelare inför match.</a:t>
            </a:r>
          </a:p>
          <a:p>
            <a:endParaRPr lang="sv-SE" dirty="0"/>
          </a:p>
        </p:txBody>
      </p:sp>
      <p:sp>
        <p:nvSpPr>
          <p:cNvPr id="5" name="textruta 4"/>
          <p:cNvSpPr txBox="1"/>
          <p:nvPr/>
        </p:nvSpPr>
        <p:spPr>
          <a:xfrm>
            <a:off x="-180528" y="4365104"/>
            <a:ext cx="3639138" cy="307777"/>
          </a:xfrm>
          <a:prstGeom prst="rect">
            <a:avLst/>
          </a:prstGeom>
          <a:noFill/>
        </p:spPr>
        <p:txBody>
          <a:bodyPr wrap="none" rtlCol="0">
            <a:spAutoFit/>
          </a:bodyPr>
          <a:lstStyle/>
          <a:p>
            <a:r>
              <a:rPr lang="sv-SE" sz="1400" b="1" dirty="0" smtClean="0">
                <a:latin typeface="Arial" pitchFamily="34" charset="0"/>
                <a:cs typeface="Arial" pitchFamily="34" charset="0"/>
              </a:rPr>
              <a:t>   SAMVERKAN ÖVER LAGGRÄNSERNA</a:t>
            </a:r>
            <a:endParaRPr lang="sv-SE" sz="1400" b="1" dirty="0">
              <a:latin typeface="Arial" pitchFamily="34" charset="0"/>
              <a:cs typeface="Arial" pitchFamily="34" charset="0"/>
            </a:endParaRPr>
          </a:p>
        </p:txBody>
      </p:sp>
      <p:sp>
        <p:nvSpPr>
          <p:cNvPr id="6" name="textruta 5"/>
          <p:cNvSpPr txBox="1"/>
          <p:nvPr/>
        </p:nvSpPr>
        <p:spPr>
          <a:xfrm>
            <a:off x="8820472" y="0"/>
            <a:ext cx="508259" cy="246221"/>
          </a:xfrm>
          <a:prstGeom prst="rect">
            <a:avLst/>
          </a:prstGeom>
          <a:noFill/>
        </p:spPr>
        <p:txBody>
          <a:bodyPr wrap="square" rtlCol="0">
            <a:spAutoFit/>
          </a:bodyPr>
          <a:lstStyle/>
          <a:p>
            <a:r>
              <a:rPr lang="sv-SE" sz="1000" dirty="0" smtClean="0">
                <a:latin typeface="Arial" pitchFamily="34" charset="0"/>
                <a:cs typeface="Arial" pitchFamily="34" charset="0"/>
              </a:rPr>
              <a:t>6</a:t>
            </a:r>
            <a:endParaRPr lang="sv-SE" sz="1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755576" y="1268760"/>
            <a:ext cx="7600157" cy="523220"/>
          </a:xfrm>
          <a:prstGeom prst="rect">
            <a:avLst/>
          </a:prstGeom>
          <a:noFill/>
          <a:ln w="9525">
            <a:noFill/>
            <a:miter lim="800000"/>
            <a:headEnd/>
            <a:tailEnd/>
          </a:ln>
        </p:spPr>
        <p:txBody>
          <a:bodyPr wrap="none">
            <a:spAutoFit/>
          </a:bodyPr>
          <a:lstStyle/>
          <a:p>
            <a:pPr lvl="1"/>
            <a:r>
              <a:rPr lang="sv-SE" sz="2800" b="1" dirty="0" smtClean="0">
                <a:solidFill>
                  <a:srgbClr val="0000CC"/>
                </a:solidFill>
                <a:latin typeface="Verdana" pitchFamily="34" charset="0"/>
              </a:rPr>
              <a:t>Träningar, matcher och utveckling</a:t>
            </a:r>
            <a:endParaRPr lang="sv-SE" sz="2800" b="1" dirty="0">
              <a:solidFill>
                <a:srgbClr val="0000CC"/>
              </a:solidFill>
              <a:latin typeface="Verdana" pitchFamily="34" charset="0"/>
            </a:endParaRPr>
          </a:p>
        </p:txBody>
      </p:sp>
      <p:sp>
        <p:nvSpPr>
          <p:cNvPr id="7171" name="Text Box 3"/>
          <p:cNvSpPr txBox="1">
            <a:spLocks noChangeArrowheads="1"/>
          </p:cNvSpPr>
          <p:nvPr/>
        </p:nvSpPr>
        <p:spPr bwMode="auto">
          <a:xfrm>
            <a:off x="8763768" y="0"/>
            <a:ext cx="282450" cy="276999"/>
          </a:xfrm>
          <a:prstGeom prst="rect">
            <a:avLst/>
          </a:prstGeom>
          <a:noFill/>
          <a:ln w="9525">
            <a:noFill/>
            <a:miter lim="800000"/>
            <a:headEnd/>
            <a:tailEnd/>
          </a:ln>
        </p:spPr>
        <p:txBody>
          <a:bodyPr wrap="none">
            <a:spAutoFit/>
          </a:bodyPr>
          <a:lstStyle/>
          <a:p>
            <a:r>
              <a:rPr lang="sv-SE" sz="1200" dirty="0" smtClean="0">
                <a:latin typeface="Verdana" pitchFamily="34" charset="0"/>
              </a:rPr>
              <a:t>7</a:t>
            </a:r>
            <a:endParaRPr lang="sv-SE" sz="1200" dirty="0">
              <a:latin typeface="Verdana" pitchFamily="34" charset="0"/>
            </a:endParaRPr>
          </a:p>
        </p:txBody>
      </p:sp>
      <p:pic>
        <p:nvPicPr>
          <p:cNvPr id="7172" name="Picture 4"/>
          <p:cNvPicPr>
            <a:picLocks noChangeAspect="1" noChangeArrowheads="1"/>
          </p:cNvPicPr>
          <p:nvPr/>
        </p:nvPicPr>
        <p:blipFill>
          <a:blip r:embed="rId3" cstate="print"/>
          <a:srcRect/>
          <a:stretch>
            <a:fillRect/>
          </a:stretch>
        </p:blipFill>
        <p:spPr bwMode="auto">
          <a:xfrm>
            <a:off x="3276600" y="2781300"/>
            <a:ext cx="2152650"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0" y="0"/>
            <a:ext cx="1002197" cy="307777"/>
          </a:xfrm>
          <a:prstGeom prst="rect">
            <a:avLst/>
          </a:prstGeom>
          <a:noFill/>
        </p:spPr>
        <p:txBody>
          <a:bodyPr wrap="none" rtlCol="0">
            <a:spAutoFit/>
          </a:bodyPr>
          <a:lstStyle/>
          <a:p>
            <a:r>
              <a:rPr lang="sv-SE" sz="1400" b="1" dirty="0" smtClean="0">
                <a:latin typeface="Arial" pitchFamily="34" charset="0"/>
                <a:cs typeface="Arial" pitchFamily="34" charset="0"/>
              </a:rPr>
              <a:t>TRÄNING</a:t>
            </a:r>
            <a:endParaRPr lang="sv-SE" sz="1400" b="1" dirty="0">
              <a:latin typeface="Arial" pitchFamily="34" charset="0"/>
              <a:cs typeface="Arial" pitchFamily="34" charset="0"/>
            </a:endParaRPr>
          </a:p>
        </p:txBody>
      </p:sp>
      <p:sp>
        <p:nvSpPr>
          <p:cNvPr id="6" name="textruta 5"/>
          <p:cNvSpPr txBox="1"/>
          <p:nvPr/>
        </p:nvSpPr>
        <p:spPr>
          <a:xfrm>
            <a:off x="0" y="260648"/>
            <a:ext cx="9144000" cy="3046988"/>
          </a:xfrm>
          <a:prstGeom prst="rect">
            <a:avLst/>
          </a:prstGeom>
          <a:noFill/>
        </p:spPr>
        <p:txBody>
          <a:bodyPr wrap="square" rtlCol="0">
            <a:spAutoFit/>
          </a:bodyPr>
          <a:lstStyle/>
          <a:p>
            <a:r>
              <a:rPr lang="sv-SE" sz="1200" dirty="0" smtClean="0">
                <a:latin typeface="Arial" pitchFamily="34" charset="0"/>
                <a:cs typeface="Arial" pitchFamily="34" charset="0"/>
              </a:rPr>
              <a:t>Vi delar in barn och ungdomar i åldersklasserna 6-9 år, 9-12 år (barn), 12-16 år och 16-19 år (ungdom). Junior är man i åldern 18-19 år. I Svenska Fotbollförbundets Spelarutbildningsplan finns allt som tränare behöver för att träna barn och ungdomar på rätt sätt. Styrelsen i </a:t>
            </a:r>
            <a:r>
              <a:rPr lang="sv-SE" sz="1200" dirty="0" smtClean="0">
                <a:solidFill>
                  <a:srgbClr val="7030A0"/>
                </a:solidFill>
                <a:latin typeface="Arial" pitchFamily="34" charset="0"/>
                <a:cs typeface="Arial" pitchFamily="34" charset="0"/>
              </a:rPr>
              <a:t>GIF</a:t>
            </a:r>
            <a:r>
              <a:rPr lang="sv-SE" sz="1200" dirty="0" smtClean="0">
                <a:latin typeface="Arial" pitchFamily="34" charset="0"/>
                <a:cs typeface="Arial" pitchFamily="34" charset="0"/>
              </a:rPr>
              <a:t> hänvisar till den vid planering av träningstillfällen. Spelarutbildningsplanen talar om VAD man ska träna i olika åldrar. Tränarutbildningarna tar mer upp HUR man ska träna. </a:t>
            </a:r>
            <a:r>
              <a:rPr lang="sv-SE" sz="1200" dirty="0" smtClean="0">
                <a:solidFill>
                  <a:srgbClr val="7030A0"/>
                </a:solidFill>
                <a:latin typeface="Arial" pitchFamily="34" charset="0"/>
                <a:cs typeface="Arial" pitchFamily="34" charset="0"/>
              </a:rPr>
              <a:t>GIF</a:t>
            </a:r>
            <a:r>
              <a:rPr lang="sv-SE" sz="1200" dirty="0" smtClean="0">
                <a:latin typeface="Arial" pitchFamily="34" charset="0"/>
                <a:cs typeface="Arial" pitchFamily="34" charset="0"/>
              </a:rPr>
              <a:t> har föreningsinterna utbildningar för båda dessa.</a:t>
            </a:r>
            <a:endParaRPr lang="sv-SE" dirty="0" smtClean="0">
              <a:latin typeface="Arial" pitchFamily="34" charset="0"/>
              <a:cs typeface="Arial" pitchFamily="34" charset="0"/>
            </a:endParaRPr>
          </a:p>
          <a:p>
            <a:r>
              <a:rPr lang="sv-SE" sz="1200" dirty="0" smtClean="0">
                <a:latin typeface="Arial" pitchFamily="34" charset="0"/>
                <a:cs typeface="Arial" pitchFamily="34" charset="0"/>
              </a:rPr>
              <a:t>Vi använder oss av uttrycken f</a:t>
            </a:r>
            <a:r>
              <a:rPr lang="sv-SE" sz="1200" b="1" i="1" dirty="0" smtClean="0">
                <a:latin typeface="Arial" pitchFamily="34" charset="0"/>
                <a:cs typeface="Arial" pitchFamily="34" charset="0"/>
              </a:rPr>
              <a:t>ärdighetsträning  </a:t>
            </a:r>
            <a:r>
              <a:rPr lang="sv-SE" sz="1200" dirty="0" smtClean="0">
                <a:latin typeface="Arial" pitchFamily="34" charset="0"/>
                <a:cs typeface="Arial" pitchFamily="34" charset="0"/>
              </a:rPr>
              <a:t>respektive </a:t>
            </a:r>
            <a:r>
              <a:rPr lang="sv-SE" sz="1200" b="1" i="1" dirty="0" smtClean="0">
                <a:latin typeface="Arial" pitchFamily="34" charset="0"/>
                <a:cs typeface="Arial" pitchFamily="34" charset="0"/>
              </a:rPr>
              <a:t>spelövning. </a:t>
            </a:r>
          </a:p>
          <a:p>
            <a:r>
              <a:rPr lang="sv-SE" sz="1200" b="1" dirty="0" smtClean="0">
                <a:latin typeface="Arial" pitchFamily="34" charset="0"/>
                <a:cs typeface="Arial" pitchFamily="34" charset="0"/>
              </a:rPr>
              <a:t>En bra upplagd träning kan se ut så här:</a:t>
            </a:r>
          </a:p>
          <a:p>
            <a:pPr marL="342900" indent="-342900">
              <a:buFont typeface="+mj-lt"/>
              <a:buAutoNum type="arabicPeriod"/>
            </a:pPr>
            <a:r>
              <a:rPr lang="sv-SE" sz="1200" dirty="0" smtClean="0">
                <a:latin typeface="Arial" pitchFamily="34" charset="0"/>
                <a:cs typeface="Arial" pitchFamily="34" charset="0"/>
              </a:rPr>
              <a:t>Uppvärmning med boll (För de yngsta gärna en lek).</a:t>
            </a:r>
          </a:p>
          <a:p>
            <a:pPr marL="342900" indent="-342900">
              <a:buFont typeface="+mj-lt"/>
              <a:buAutoNum type="arabicPeriod"/>
            </a:pPr>
            <a:r>
              <a:rPr lang="sv-SE" sz="1200" dirty="0" smtClean="0">
                <a:latin typeface="Arial" pitchFamily="34" charset="0"/>
                <a:cs typeface="Arial" pitchFamily="34" charset="0"/>
              </a:rPr>
              <a:t>Färdighetsövning (Träning av visst tema. T.ex. avslut genom skott)</a:t>
            </a:r>
          </a:p>
          <a:p>
            <a:pPr marL="342900" indent="-342900">
              <a:buFont typeface="+mj-lt"/>
              <a:buAutoNum type="arabicPeriod"/>
            </a:pPr>
            <a:r>
              <a:rPr lang="sv-SE" sz="1200" dirty="0" smtClean="0">
                <a:latin typeface="Arial" pitchFamily="34" charset="0"/>
                <a:cs typeface="Arial" pitchFamily="34" charset="0"/>
              </a:rPr>
              <a:t>Spelövning (Välj övningar där mycket skott ingår)</a:t>
            </a:r>
          </a:p>
          <a:p>
            <a:pPr marL="342900" indent="-342900">
              <a:buFont typeface="+mj-lt"/>
              <a:buAutoNum type="arabicPeriod"/>
            </a:pPr>
            <a:r>
              <a:rPr lang="sv-SE" sz="1200" dirty="0" smtClean="0">
                <a:latin typeface="Arial" pitchFamily="34" charset="0"/>
                <a:cs typeface="Arial" pitchFamily="34" charset="0"/>
              </a:rPr>
              <a:t>Färdighetsövning (analys  i spelövningen vad som gått bra eller om </a:t>
            </a:r>
          </a:p>
          <a:p>
            <a:pPr marL="342900" indent="-342900"/>
            <a:r>
              <a:rPr lang="sv-SE" sz="1200" dirty="0" smtClean="0">
                <a:latin typeface="Arial" pitchFamily="34" charset="0"/>
                <a:cs typeface="Arial" pitchFamily="34" charset="0"/>
              </a:rPr>
              <a:t>        något bör förbättras och välj en färdighetsövning som kan ge önskad </a:t>
            </a:r>
          </a:p>
          <a:p>
            <a:pPr marL="342900" indent="-342900"/>
            <a:r>
              <a:rPr lang="sv-SE" sz="1200" dirty="0" smtClean="0">
                <a:latin typeface="Arial" pitchFamily="34" charset="0"/>
                <a:cs typeface="Arial" pitchFamily="34" charset="0"/>
              </a:rPr>
              <a:t>        effekt. Koppla tillbaka till spelövningen)</a:t>
            </a:r>
          </a:p>
          <a:p>
            <a:pPr marL="342900" indent="-342900">
              <a:buAutoNum type="arabicPeriod" startAt="5"/>
            </a:pPr>
            <a:r>
              <a:rPr lang="sv-SE" sz="1200" dirty="0" smtClean="0">
                <a:latin typeface="Arial" pitchFamily="34" charset="0"/>
                <a:cs typeface="Arial" pitchFamily="34" charset="0"/>
              </a:rPr>
              <a:t>Spel (Betona nu temat i spelet. Mycket beröm när man lyckas)</a:t>
            </a:r>
          </a:p>
          <a:p>
            <a:pPr marL="342900" indent="-342900">
              <a:buAutoNum type="arabicPeriod" startAt="5"/>
            </a:pPr>
            <a:r>
              <a:rPr lang="sv-SE" sz="1200" dirty="0" smtClean="0">
                <a:latin typeface="Arial" pitchFamily="34" charset="0"/>
                <a:cs typeface="Arial" pitchFamily="34" charset="0"/>
              </a:rPr>
              <a:t>Avslutningsövning. Lek, tävling eller spel beroende på ålder.</a:t>
            </a:r>
          </a:p>
          <a:p>
            <a:pPr marL="342900" indent="-342900"/>
            <a:r>
              <a:rPr lang="sv-SE" sz="1200" dirty="0" smtClean="0">
                <a:latin typeface="Arial" pitchFamily="34" charset="0"/>
                <a:cs typeface="Arial" pitchFamily="34" charset="0"/>
              </a:rPr>
              <a:t>Fler exempel på hur träning kan planeras och läggas upp finns i Spelarutbildningsplanen.</a:t>
            </a:r>
          </a:p>
          <a:p>
            <a:endParaRPr lang="sv-SE" sz="1200" dirty="0">
              <a:latin typeface="Arial" pitchFamily="34" charset="0"/>
              <a:cs typeface="Arial" pitchFamily="34" charset="0"/>
            </a:endParaRPr>
          </a:p>
        </p:txBody>
      </p:sp>
      <p:sp>
        <p:nvSpPr>
          <p:cNvPr id="7" name="textruta 6"/>
          <p:cNvSpPr txBox="1"/>
          <p:nvPr/>
        </p:nvSpPr>
        <p:spPr>
          <a:xfrm>
            <a:off x="0" y="3140968"/>
            <a:ext cx="9144000" cy="1200329"/>
          </a:xfrm>
          <a:prstGeom prst="rect">
            <a:avLst/>
          </a:prstGeom>
          <a:noFill/>
        </p:spPr>
        <p:txBody>
          <a:bodyPr wrap="square" rtlCol="0">
            <a:spAutoFit/>
          </a:bodyPr>
          <a:lstStyle/>
          <a:p>
            <a:r>
              <a:rPr lang="sv-SE" sz="1200" dirty="0" smtClean="0">
                <a:latin typeface="Arial" pitchFamily="34" charset="0"/>
                <a:cs typeface="Arial" pitchFamily="34" charset="0"/>
              </a:rPr>
              <a:t>Styrelsen i </a:t>
            </a:r>
            <a:r>
              <a:rPr lang="sv-SE" sz="1200" dirty="0" smtClean="0">
                <a:solidFill>
                  <a:srgbClr val="7030A0"/>
                </a:solidFill>
                <a:latin typeface="Arial" pitchFamily="34" charset="0"/>
                <a:cs typeface="Arial" pitchFamily="34" charset="0"/>
              </a:rPr>
              <a:t>GIF</a:t>
            </a:r>
            <a:r>
              <a:rPr lang="sv-SE" sz="1200" dirty="0" smtClean="0">
                <a:latin typeface="Arial" pitchFamily="34" charset="0"/>
                <a:cs typeface="Arial" pitchFamily="34" charset="0"/>
              </a:rPr>
              <a:t> vill trycka på att tematräningar är effektivast för spelarnas utveckling. Välj ett tema som sedan tränas i två-tre veckor. Viss variation på val av övningar kan förekomma men övningar som spelarna känner igen är effektivast. </a:t>
            </a:r>
          </a:p>
          <a:p>
            <a:r>
              <a:rPr lang="sv-SE" sz="1200" dirty="0" smtClean="0">
                <a:latin typeface="Arial" pitchFamily="34" charset="0"/>
                <a:cs typeface="Arial" pitchFamily="34" charset="0"/>
              </a:rPr>
              <a:t>Övningar och goda råd finns i Spelarutbildningsplanen.</a:t>
            </a:r>
          </a:p>
          <a:p>
            <a:endParaRPr lang="sv-SE" dirty="0" smtClean="0">
              <a:latin typeface="Arial" pitchFamily="34" charset="0"/>
              <a:cs typeface="Arial" pitchFamily="34" charset="0"/>
            </a:endParaRPr>
          </a:p>
          <a:p>
            <a:endParaRPr lang="sv-SE" dirty="0">
              <a:latin typeface="Arial" pitchFamily="34" charset="0"/>
              <a:cs typeface="Arial" pitchFamily="34" charset="0"/>
            </a:endParaRPr>
          </a:p>
        </p:txBody>
      </p:sp>
      <p:sp>
        <p:nvSpPr>
          <p:cNvPr id="8" name="textruta 7"/>
          <p:cNvSpPr txBox="1"/>
          <p:nvPr/>
        </p:nvSpPr>
        <p:spPr>
          <a:xfrm>
            <a:off x="8802240" y="0"/>
            <a:ext cx="263214" cy="276999"/>
          </a:xfrm>
          <a:prstGeom prst="rect">
            <a:avLst/>
          </a:prstGeom>
          <a:noFill/>
        </p:spPr>
        <p:txBody>
          <a:bodyPr wrap="none" rtlCol="0">
            <a:spAutoFit/>
          </a:bodyPr>
          <a:lstStyle/>
          <a:p>
            <a:r>
              <a:rPr lang="sv-SE" sz="1200" dirty="0" smtClean="0"/>
              <a:t>8</a:t>
            </a:r>
            <a:endParaRPr lang="sv-SE" sz="1200" dirty="0"/>
          </a:p>
        </p:txBody>
      </p:sp>
      <p:pic>
        <p:nvPicPr>
          <p:cNvPr id="1027" name="Picture 3" descr="C:\Users\User\AppData\Local\Microsoft\Windows\INetCache\IE\XK0EIWAJ\football-183054_960_720[1].png"/>
          <p:cNvPicPr>
            <a:picLocks noChangeAspect="1" noChangeArrowheads="1"/>
          </p:cNvPicPr>
          <p:nvPr/>
        </p:nvPicPr>
        <p:blipFill>
          <a:blip r:embed="rId3" cstate="print"/>
          <a:srcRect/>
          <a:stretch>
            <a:fillRect/>
          </a:stretch>
        </p:blipFill>
        <p:spPr bwMode="auto">
          <a:xfrm>
            <a:off x="6372200" y="548680"/>
            <a:ext cx="3168352" cy="2592288"/>
          </a:xfrm>
          <a:prstGeom prst="rect">
            <a:avLst/>
          </a:prstGeom>
          <a:noFill/>
        </p:spPr>
      </p:pic>
      <p:sp>
        <p:nvSpPr>
          <p:cNvPr id="9" name="textruta 8"/>
          <p:cNvSpPr txBox="1"/>
          <p:nvPr/>
        </p:nvSpPr>
        <p:spPr>
          <a:xfrm>
            <a:off x="0" y="3861048"/>
            <a:ext cx="9288120" cy="1846659"/>
          </a:xfrm>
          <a:prstGeom prst="rect">
            <a:avLst/>
          </a:prstGeom>
          <a:noFill/>
        </p:spPr>
        <p:txBody>
          <a:bodyPr wrap="none" rtlCol="0">
            <a:spAutoFit/>
          </a:bodyPr>
          <a:lstStyle/>
          <a:p>
            <a:r>
              <a:rPr lang="sv-SE" sz="1400" b="1" dirty="0" smtClean="0">
                <a:latin typeface="Arial" pitchFamily="34" charset="0"/>
                <a:cs typeface="Arial" pitchFamily="34" charset="0"/>
              </a:rPr>
              <a:t>TEKNIKTRÄNING	</a:t>
            </a:r>
            <a:r>
              <a:rPr lang="sv-SE" b="1" dirty="0" smtClean="0">
                <a:latin typeface="Arial" pitchFamily="34" charset="0"/>
                <a:cs typeface="Arial" pitchFamily="34" charset="0"/>
              </a:rPr>
              <a:t>			</a:t>
            </a:r>
            <a:r>
              <a:rPr lang="sv-SE" dirty="0" smtClean="0">
                <a:latin typeface="Arial" pitchFamily="34" charset="0"/>
                <a:cs typeface="Arial" pitchFamily="34" charset="0"/>
              </a:rPr>
              <a:t>                  		</a:t>
            </a:r>
          </a:p>
          <a:p>
            <a:r>
              <a:rPr lang="sv-SE" sz="1200" dirty="0" smtClean="0">
                <a:latin typeface="Arial" pitchFamily="34" charset="0"/>
                <a:cs typeface="Arial" pitchFamily="34" charset="0"/>
              </a:rPr>
              <a:t>En av de mest elementära kompetenserna en fotbollsspelare behöver är den </a:t>
            </a:r>
            <a:r>
              <a:rPr lang="sv-SE" sz="1200" b="1" i="1" dirty="0" smtClean="0">
                <a:latin typeface="Arial" pitchFamily="34" charset="0"/>
                <a:cs typeface="Arial" pitchFamily="34" charset="0"/>
              </a:rPr>
              <a:t>funktionella tekniken</a:t>
            </a:r>
            <a:r>
              <a:rPr lang="sv-SE" sz="1200" dirty="0" smtClean="0">
                <a:latin typeface="Arial" pitchFamily="34" charset="0"/>
                <a:cs typeface="Arial" pitchFamily="34" charset="0"/>
              </a:rPr>
              <a:t>. Den tränas allra bäst in i </a:t>
            </a:r>
          </a:p>
          <a:p>
            <a:r>
              <a:rPr lang="sv-SE" sz="1200" dirty="0" smtClean="0">
                <a:latin typeface="Arial" pitchFamily="34" charset="0"/>
                <a:cs typeface="Arial" pitchFamily="34" charset="0"/>
              </a:rPr>
              <a:t>åldrarna 10-13 år (innan puberteten) dock med hänsyn till individuella avvikelser. All träning ska när det är möjligt bedrivas med boll. </a:t>
            </a:r>
          </a:p>
          <a:p>
            <a:r>
              <a:rPr lang="sv-SE" sz="1200" dirty="0" smtClean="0">
                <a:latin typeface="Arial" pitchFamily="34" charset="0"/>
                <a:cs typeface="Arial" pitchFamily="34" charset="0"/>
              </a:rPr>
              <a:t>Vi kan aldrig få för mycket teknikträning. När den rätta tekniken har danats in ska den tränas med fart och i spel. Det är då den </a:t>
            </a:r>
          </a:p>
          <a:p>
            <a:r>
              <a:rPr lang="sv-SE" sz="1200" dirty="0" smtClean="0">
                <a:latin typeface="Arial" pitchFamily="34" charset="0"/>
                <a:cs typeface="Arial" pitchFamily="34" charset="0"/>
              </a:rPr>
              <a:t>funktionella  tekniken  tränas upp. Spel 3 mot 3 eller 4 mot 4 är mycket bra teknikträning. Men även spel där bollhållande lag är i </a:t>
            </a:r>
          </a:p>
          <a:p>
            <a:r>
              <a:rPr lang="sv-SE" sz="1200" dirty="0" smtClean="0">
                <a:latin typeface="Arial" pitchFamily="34" charset="0"/>
                <a:cs typeface="Arial" pitchFamily="34" charset="0"/>
              </a:rPr>
              <a:t>numerärt överläge är effektiv teknikträning. Uppvärmningen kan med fördel användas för att i lugnare tempo träna in specifik teknik.</a:t>
            </a:r>
          </a:p>
          <a:p>
            <a:r>
              <a:rPr lang="sv-SE" sz="1200" dirty="0" smtClean="0">
                <a:latin typeface="Arial" pitchFamily="34" charset="0"/>
                <a:cs typeface="Arial" pitchFamily="34" charset="0"/>
              </a:rPr>
              <a:t>I de senare ungdomsåren när konditionsträning blir aktuell ska bollen vara med och konditionsövningarna ska vara så fotbollslika som </a:t>
            </a:r>
          </a:p>
          <a:p>
            <a:r>
              <a:rPr lang="sv-SE" sz="1200" dirty="0" smtClean="0">
                <a:latin typeface="Arial" pitchFamily="34" charset="0"/>
                <a:cs typeface="Arial" pitchFamily="34" charset="0"/>
              </a:rPr>
              <a:t>möjligt. Konditionsträning utan boll ska inte förekomma när det finns tillgång till hall eller plan. </a:t>
            </a:r>
          </a:p>
          <a:p>
            <a:endParaRPr lang="sv-SE" sz="1200" dirty="0"/>
          </a:p>
        </p:txBody>
      </p:sp>
      <p:sp>
        <p:nvSpPr>
          <p:cNvPr id="10" name="textruta 9"/>
          <p:cNvSpPr txBox="1"/>
          <p:nvPr/>
        </p:nvSpPr>
        <p:spPr>
          <a:xfrm>
            <a:off x="0" y="5589240"/>
            <a:ext cx="9144000" cy="1785104"/>
          </a:xfrm>
          <a:prstGeom prst="rect">
            <a:avLst/>
          </a:prstGeom>
          <a:noFill/>
        </p:spPr>
        <p:txBody>
          <a:bodyPr wrap="square" rtlCol="0">
            <a:spAutoFit/>
          </a:bodyPr>
          <a:lstStyle/>
          <a:p>
            <a:r>
              <a:rPr lang="sv-SE" sz="1400" b="1" dirty="0" smtClean="0">
                <a:latin typeface="Arial" pitchFamily="34" charset="0"/>
                <a:cs typeface="Arial" pitchFamily="34" charset="0"/>
              </a:rPr>
              <a:t>MOTORISK INLÄRNING – UTVECKLING AV FUNKTIONELL TEKNIK</a:t>
            </a:r>
          </a:p>
          <a:p>
            <a:r>
              <a:rPr lang="sv-SE" sz="1200" b="1" dirty="0" smtClean="0">
                <a:latin typeface="Arial" pitchFamily="34" charset="0"/>
                <a:cs typeface="Arial" pitchFamily="34" charset="0"/>
              </a:rPr>
              <a:t>Inlärningsförlopp:</a:t>
            </a:r>
            <a:endParaRPr lang="sv-SE" sz="1200" dirty="0" smtClean="0">
              <a:latin typeface="Arial" pitchFamily="34" charset="0"/>
              <a:cs typeface="Arial" pitchFamily="34" charset="0"/>
            </a:endParaRPr>
          </a:p>
          <a:p>
            <a:pPr marL="228600" indent="-228600">
              <a:buFont typeface="+mj-lt"/>
              <a:buAutoNum type="arabicPeriod"/>
            </a:pPr>
            <a:r>
              <a:rPr lang="sv-SE" sz="1200" dirty="0" smtClean="0">
                <a:latin typeface="Arial" pitchFamily="34" charset="0"/>
                <a:cs typeface="Arial" pitchFamily="34" charset="0"/>
              </a:rPr>
              <a:t>Förberedelsefasen          Allsidig rörelserepertoar. Barn som ges möjligheter till lek klarar detta naturligt.</a:t>
            </a:r>
          </a:p>
          <a:p>
            <a:pPr marL="228600" indent="-228600">
              <a:buFont typeface="+mj-lt"/>
              <a:buAutoNum type="arabicPeriod"/>
            </a:pPr>
            <a:r>
              <a:rPr lang="sv-SE" sz="1200" dirty="0" smtClean="0">
                <a:latin typeface="Arial" pitchFamily="34" charset="0"/>
                <a:cs typeface="Arial" pitchFamily="34" charset="0"/>
              </a:rPr>
              <a:t>Introduktionsfasen          Pröva på, härma, lära sig ny teknik.</a:t>
            </a:r>
          </a:p>
          <a:p>
            <a:pPr marL="228600" indent="-228600">
              <a:buFont typeface="+mj-lt"/>
              <a:buAutoNum type="arabicPeriod"/>
            </a:pPr>
            <a:r>
              <a:rPr lang="sv-SE" sz="1200" dirty="0" smtClean="0">
                <a:latin typeface="Arial" pitchFamily="34" charset="0"/>
                <a:cs typeface="Arial" pitchFamily="34" charset="0"/>
              </a:rPr>
              <a:t>Automatiseringsfasen    Efterhand utföra utan att tänka på hur man gör.</a:t>
            </a:r>
          </a:p>
          <a:p>
            <a:pPr marL="228600" indent="-228600">
              <a:buFont typeface="+mj-lt"/>
              <a:buAutoNum type="arabicPeriod"/>
            </a:pPr>
            <a:r>
              <a:rPr lang="sv-SE" sz="1200" dirty="0" smtClean="0">
                <a:latin typeface="Arial" pitchFamily="34" charset="0"/>
                <a:cs typeface="Arial" pitchFamily="34" charset="0"/>
              </a:rPr>
              <a:t>Generaliseringsfasen     Kan utföra rörelsen automatiskt oavsett yttre störningar och pressade situationer (matchsituationer). 				</a:t>
            </a:r>
            <a:endParaRPr lang="sv-SE" sz="1200" b="1" dirty="0" smtClean="0">
              <a:latin typeface="Arial" pitchFamily="34" charset="0"/>
              <a:cs typeface="Arial" pitchFamily="34" charset="0"/>
            </a:endParaRPr>
          </a:p>
          <a:p>
            <a:endParaRPr lang="sv-SE" sz="1200" dirty="0" smtClean="0">
              <a:latin typeface="Arial" pitchFamily="34" charset="0"/>
              <a:cs typeface="Arial" pitchFamily="34" charset="0"/>
            </a:endParaRPr>
          </a:p>
          <a:p>
            <a:endParaRPr lang="sv-SE" sz="1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77287" y="404664"/>
            <a:ext cx="9066713" cy="461665"/>
          </a:xfrm>
          <a:prstGeom prst="rect">
            <a:avLst/>
          </a:prstGeom>
          <a:noFill/>
        </p:spPr>
        <p:txBody>
          <a:bodyPr wrap="none" rtlCol="0">
            <a:spAutoFit/>
          </a:bodyPr>
          <a:lstStyle/>
          <a:p>
            <a:r>
              <a:rPr lang="sv-SE" sz="2400" b="1" dirty="0" smtClean="0">
                <a:solidFill>
                  <a:schemeClr val="tx2">
                    <a:lumMod val="60000"/>
                    <a:lumOff val="40000"/>
                  </a:schemeClr>
                </a:solidFill>
                <a:latin typeface="Arial" pitchFamily="34" charset="0"/>
                <a:cs typeface="Arial" pitchFamily="34" charset="0"/>
              </a:rPr>
              <a:t>SVENSKA FOTBOLLFÖRBUNDETS TRÄNARUTBILDNINGAR</a:t>
            </a:r>
            <a:endParaRPr lang="sv-SE" sz="2400" b="1" dirty="0">
              <a:solidFill>
                <a:schemeClr val="tx2">
                  <a:lumMod val="60000"/>
                  <a:lumOff val="40000"/>
                </a:schemeClr>
              </a:solidFill>
              <a:latin typeface="Arial" pitchFamily="34" charset="0"/>
              <a:cs typeface="Arial" pitchFamily="34" charset="0"/>
            </a:endParaRPr>
          </a:p>
        </p:txBody>
      </p:sp>
      <p:sp>
        <p:nvSpPr>
          <p:cNvPr id="5" name="Rektangel med rundade hörn 4"/>
          <p:cNvSpPr/>
          <p:nvPr/>
        </p:nvSpPr>
        <p:spPr>
          <a:xfrm>
            <a:off x="179512" y="2348880"/>
            <a:ext cx="1728192" cy="100811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err="1" smtClean="0">
                <a:solidFill>
                  <a:schemeClr val="tx1"/>
                </a:solidFill>
                <a:latin typeface="Arial" pitchFamily="34" charset="0"/>
                <a:cs typeface="Arial" pitchFamily="34" charset="0"/>
              </a:rPr>
              <a:t>Tränarutbildning</a:t>
            </a:r>
            <a:r>
              <a:rPr lang="sv-SE" sz="2400" b="1" dirty="0" err="1" smtClean="0">
                <a:solidFill>
                  <a:schemeClr val="tx1"/>
                </a:solidFill>
                <a:latin typeface="Arial" pitchFamily="34" charset="0"/>
                <a:cs typeface="Arial" pitchFamily="34" charset="0"/>
              </a:rPr>
              <a:t>C</a:t>
            </a:r>
            <a:endParaRPr lang="sv-SE" sz="2400" b="1" dirty="0" smtClean="0">
              <a:solidFill>
                <a:schemeClr val="tx1"/>
              </a:solidFill>
              <a:latin typeface="Arial" pitchFamily="34" charset="0"/>
              <a:cs typeface="Arial" pitchFamily="34" charset="0"/>
            </a:endParaRPr>
          </a:p>
          <a:p>
            <a:pPr algn="ctr"/>
            <a:r>
              <a:rPr lang="sv-SE" sz="1400" b="1" dirty="0" smtClean="0">
                <a:solidFill>
                  <a:schemeClr val="tx1"/>
                </a:solidFill>
                <a:latin typeface="Arial" pitchFamily="34" charset="0"/>
                <a:cs typeface="Arial" pitchFamily="34" charset="0"/>
              </a:rPr>
              <a:t>6-12 år</a:t>
            </a:r>
            <a:endParaRPr lang="sv-SE" sz="1400" b="1" dirty="0">
              <a:solidFill>
                <a:schemeClr val="tx1"/>
              </a:solidFill>
              <a:latin typeface="Arial" pitchFamily="34" charset="0"/>
              <a:cs typeface="Arial" pitchFamily="34" charset="0"/>
            </a:endParaRPr>
          </a:p>
        </p:txBody>
      </p:sp>
      <p:sp>
        <p:nvSpPr>
          <p:cNvPr id="20" name="Rektangel med rundade hörn 19"/>
          <p:cNvSpPr/>
          <p:nvPr/>
        </p:nvSpPr>
        <p:spPr>
          <a:xfrm>
            <a:off x="2771800" y="1700808"/>
            <a:ext cx="1728192" cy="9144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chemeClr val="tx1"/>
                </a:solidFill>
                <a:latin typeface="Arial" pitchFamily="34" charset="0"/>
                <a:cs typeface="Arial" pitchFamily="34" charset="0"/>
              </a:rPr>
              <a:t>Tränarutbildning</a:t>
            </a:r>
          </a:p>
          <a:p>
            <a:pPr algn="ctr"/>
            <a:r>
              <a:rPr lang="sv-SE" sz="2400" b="1" dirty="0" smtClean="0">
                <a:solidFill>
                  <a:schemeClr val="tx1"/>
                </a:solidFill>
                <a:latin typeface="Arial" pitchFamily="34" charset="0"/>
                <a:cs typeface="Arial" pitchFamily="34" charset="0"/>
              </a:rPr>
              <a:t>UEFA B</a:t>
            </a:r>
            <a:endParaRPr lang="sv-SE" sz="2400" b="1" dirty="0">
              <a:solidFill>
                <a:schemeClr val="tx1"/>
              </a:solidFill>
              <a:latin typeface="Arial" pitchFamily="34" charset="0"/>
              <a:cs typeface="Arial" pitchFamily="34" charset="0"/>
            </a:endParaRPr>
          </a:p>
        </p:txBody>
      </p:sp>
      <p:cxnSp>
        <p:nvCxnSpPr>
          <p:cNvPr id="24" name="Rak 23"/>
          <p:cNvCxnSpPr>
            <a:stCxn id="5" idx="3"/>
            <a:endCxn id="20" idx="1"/>
          </p:cNvCxnSpPr>
          <p:nvPr/>
        </p:nvCxnSpPr>
        <p:spPr>
          <a:xfrm flipV="1">
            <a:off x="1907704" y="2158008"/>
            <a:ext cx="864096" cy="69492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9" name="Rektangel med rundade hörn 28"/>
          <p:cNvSpPr/>
          <p:nvPr/>
        </p:nvSpPr>
        <p:spPr>
          <a:xfrm>
            <a:off x="2699792" y="2852936"/>
            <a:ext cx="1872208" cy="93610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chemeClr val="tx1"/>
                </a:solidFill>
                <a:latin typeface="Arial" pitchFamily="34" charset="0"/>
                <a:cs typeface="Arial" pitchFamily="34" charset="0"/>
              </a:rPr>
              <a:t>Tränarutbildning</a:t>
            </a:r>
          </a:p>
          <a:p>
            <a:pPr algn="ctr"/>
            <a:r>
              <a:rPr lang="sv-SE" sz="2400" b="1" dirty="0" smtClean="0">
                <a:solidFill>
                  <a:schemeClr val="tx1"/>
                </a:solidFill>
                <a:latin typeface="Arial" pitchFamily="34" charset="0"/>
                <a:cs typeface="Arial" pitchFamily="34" charset="0"/>
              </a:rPr>
              <a:t>B Ungdom</a:t>
            </a:r>
          </a:p>
          <a:p>
            <a:pPr algn="ctr"/>
            <a:r>
              <a:rPr lang="sv-SE" sz="1400" b="1" dirty="0" smtClean="0">
                <a:solidFill>
                  <a:schemeClr val="tx1"/>
                </a:solidFill>
                <a:latin typeface="Arial" pitchFamily="34" charset="0"/>
                <a:cs typeface="Arial" pitchFamily="34" charset="0"/>
              </a:rPr>
              <a:t>13-19 år</a:t>
            </a:r>
            <a:endParaRPr lang="sv-SE" sz="1400" b="1" dirty="0">
              <a:solidFill>
                <a:schemeClr val="tx1"/>
              </a:solidFill>
              <a:latin typeface="Arial" pitchFamily="34" charset="0"/>
              <a:cs typeface="Arial" pitchFamily="34" charset="0"/>
            </a:endParaRPr>
          </a:p>
        </p:txBody>
      </p:sp>
      <p:cxnSp>
        <p:nvCxnSpPr>
          <p:cNvPr id="31" name="Rak 30"/>
          <p:cNvCxnSpPr>
            <a:stCxn id="5" idx="3"/>
          </p:cNvCxnSpPr>
          <p:nvPr/>
        </p:nvCxnSpPr>
        <p:spPr>
          <a:xfrm>
            <a:off x="1907704" y="2852936"/>
            <a:ext cx="792088" cy="50405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5" name="Rektangel med rundade hörn 34"/>
          <p:cNvSpPr/>
          <p:nvPr/>
        </p:nvSpPr>
        <p:spPr>
          <a:xfrm>
            <a:off x="4860032" y="1700808"/>
            <a:ext cx="1800200" cy="9144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chemeClr val="tx1"/>
                </a:solidFill>
                <a:latin typeface="Arial" pitchFamily="34" charset="0"/>
                <a:cs typeface="Arial" pitchFamily="34" charset="0"/>
              </a:rPr>
              <a:t>Tränarutbildning</a:t>
            </a:r>
          </a:p>
          <a:p>
            <a:pPr algn="ctr"/>
            <a:r>
              <a:rPr lang="sv-SE" sz="2400" b="1" dirty="0" smtClean="0">
                <a:solidFill>
                  <a:schemeClr val="tx1"/>
                </a:solidFill>
                <a:latin typeface="Arial" pitchFamily="34" charset="0"/>
                <a:cs typeface="Arial" pitchFamily="34" charset="0"/>
              </a:rPr>
              <a:t>UEFA  A</a:t>
            </a:r>
            <a:endParaRPr lang="sv-SE" sz="2400" b="1" dirty="0">
              <a:solidFill>
                <a:schemeClr val="tx1"/>
              </a:solidFill>
              <a:latin typeface="Arial" pitchFamily="34" charset="0"/>
              <a:cs typeface="Arial" pitchFamily="34" charset="0"/>
            </a:endParaRPr>
          </a:p>
        </p:txBody>
      </p:sp>
      <p:cxnSp>
        <p:nvCxnSpPr>
          <p:cNvPr id="37" name="Rak 36"/>
          <p:cNvCxnSpPr>
            <a:stCxn id="20" idx="3"/>
            <a:endCxn id="35" idx="1"/>
          </p:cNvCxnSpPr>
          <p:nvPr/>
        </p:nvCxnSpPr>
        <p:spPr>
          <a:xfrm>
            <a:off x="4499992" y="2158008"/>
            <a:ext cx="36004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8" name="Rektangel med rundade hörn 37"/>
          <p:cNvSpPr/>
          <p:nvPr/>
        </p:nvSpPr>
        <p:spPr>
          <a:xfrm>
            <a:off x="7020272" y="1052736"/>
            <a:ext cx="1944216" cy="9144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chemeClr val="tx1"/>
                </a:solidFill>
                <a:latin typeface="Arial" pitchFamily="34" charset="0"/>
                <a:cs typeface="Arial" pitchFamily="34" charset="0"/>
              </a:rPr>
              <a:t>Tränarutbildning</a:t>
            </a:r>
          </a:p>
          <a:p>
            <a:pPr algn="ctr"/>
            <a:r>
              <a:rPr lang="sv-SE" sz="2400" b="1" dirty="0" smtClean="0">
                <a:solidFill>
                  <a:schemeClr val="tx1"/>
                </a:solidFill>
                <a:latin typeface="Arial" pitchFamily="34" charset="0"/>
                <a:cs typeface="Arial" pitchFamily="34" charset="0"/>
              </a:rPr>
              <a:t>UEFA PRO</a:t>
            </a:r>
            <a:endParaRPr lang="sv-SE" sz="2400" b="1" dirty="0">
              <a:solidFill>
                <a:schemeClr val="tx1"/>
              </a:solidFill>
              <a:latin typeface="Arial" pitchFamily="34" charset="0"/>
              <a:cs typeface="Arial" pitchFamily="34" charset="0"/>
            </a:endParaRPr>
          </a:p>
        </p:txBody>
      </p:sp>
      <p:cxnSp>
        <p:nvCxnSpPr>
          <p:cNvPr id="40" name="Rak 39"/>
          <p:cNvCxnSpPr>
            <a:stCxn id="35" idx="3"/>
            <a:endCxn id="38" idx="1"/>
          </p:cNvCxnSpPr>
          <p:nvPr/>
        </p:nvCxnSpPr>
        <p:spPr>
          <a:xfrm flipV="1">
            <a:off x="6660232" y="1509936"/>
            <a:ext cx="360040" cy="64807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1" name="Rektangel med rundade hörn 40"/>
          <p:cNvSpPr/>
          <p:nvPr/>
        </p:nvSpPr>
        <p:spPr>
          <a:xfrm>
            <a:off x="7092280" y="2708920"/>
            <a:ext cx="1872208" cy="108012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chemeClr val="tx1"/>
                </a:solidFill>
                <a:latin typeface="Arial" pitchFamily="34" charset="0"/>
                <a:cs typeface="Arial" pitchFamily="34" charset="0"/>
              </a:rPr>
              <a:t>Tränarutbildning</a:t>
            </a:r>
          </a:p>
          <a:p>
            <a:pPr algn="ctr"/>
            <a:r>
              <a:rPr lang="sv-SE" sz="2400" b="1" dirty="0" smtClean="0">
                <a:solidFill>
                  <a:schemeClr val="tx1"/>
                </a:solidFill>
                <a:latin typeface="Arial" pitchFamily="34" charset="0"/>
                <a:cs typeface="Arial" pitchFamily="34" charset="0"/>
              </a:rPr>
              <a:t>UEFA ELIT</a:t>
            </a:r>
          </a:p>
          <a:p>
            <a:pPr algn="ctr"/>
            <a:r>
              <a:rPr lang="sv-SE" sz="2400" b="1" dirty="0" smtClean="0">
                <a:solidFill>
                  <a:schemeClr val="tx1"/>
                </a:solidFill>
                <a:latin typeface="Arial" pitchFamily="34" charset="0"/>
                <a:cs typeface="Arial" pitchFamily="34" charset="0"/>
              </a:rPr>
              <a:t>YOUTH A</a:t>
            </a:r>
            <a:endParaRPr lang="sv-SE" sz="2400" b="1" dirty="0">
              <a:solidFill>
                <a:schemeClr val="tx1"/>
              </a:solidFill>
              <a:latin typeface="Arial" pitchFamily="34" charset="0"/>
              <a:cs typeface="Arial" pitchFamily="34" charset="0"/>
            </a:endParaRPr>
          </a:p>
        </p:txBody>
      </p:sp>
      <p:cxnSp>
        <p:nvCxnSpPr>
          <p:cNvPr id="43" name="Rak 42"/>
          <p:cNvCxnSpPr>
            <a:stCxn id="35" idx="3"/>
            <a:endCxn id="41" idx="1"/>
          </p:cNvCxnSpPr>
          <p:nvPr/>
        </p:nvCxnSpPr>
        <p:spPr>
          <a:xfrm>
            <a:off x="6660232" y="2158008"/>
            <a:ext cx="432048" cy="109097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6" name="Rektangel 45"/>
          <p:cNvSpPr/>
          <p:nvPr/>
        </p:nvSpPr>
        <p:spPr>
          <a:xfrm>
            <a:off x="179512" y="4437112"/>
            <a:ext cx="1584176" cy="9144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err="1" smtClean="0">
                <a:solidFill>
                  <a:schemeClr val="tx1"/>
                </a:solidFill>
                <a:latin typeface="Arial" pitchFamily="34" charset="0"/>
                <a:cs typeface="Arial" pitchFamily="34" charset="0"/>
              </a:rPr>
              <a:t>Målvaktstränar-utbildning</a:t>
            </a:r>
            <a:endParaRPr lang="sv-SE" sz="1400" b="1" dirty="0" smtClean="0">
              <a:solidFill>
                <a:schemeClr val="tx1"/>
              </a:solidFill>
              <a:latin typeface="Arial" pitchFamily="34" charset="0"/>
              <a:cs typeface="Arial" pitchFamily="34" charset="0"/>
            </a:endParaRPr>
          </a:p>
          <a:p>
            <a:pPr algn="ctr"/>
            <a:r>
              <a:rPr lang="sv-SE" sz="2400" b="1" dirty="0">
                <a:solidFill>
                  <a:schemeClr val="tx1"/>
                </a:solidFill>
                <a:latin typeface="Arial" pitchFamily="34" charset="0"/>
                <a:cs typeface="Arial" pitchFamily="34" charset="0"/>
              </a:rPr>
              <a:t>C</a:t>
            </a:r>
          </a:p>
        </p:txBody>
      </p:sp>
      <p:sp>
        <p:nvSpPr>
          <p:cNvPr id="47" name="Rektangel 46"/>
          <p:cNvSpPr/>
          <p:nvPr/>
        </p:nvSpPr>
        <p:spPr>
          <a:xfrm>
            <a:off x="2411760" y="4437112"/>
            <a:ext cx="1800200" cy="93610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chemeClr val="tx1"/>
                </a:solidFill>
                <a:latin typeface="Arial" pitchFamily="34" charset="0"/>
                <a:cs typeface="Arial" pitchFamily="34" charset="0"/>
              </a:rPr>
              <a:t>Målvaktstränar-</a:t>
            </a:r>
          </a:p>
          <a:p>
            <a:pPr algn="ctr"/>
            <a:r>
              <a:rPr lang="sv-SE" sz="1400" b="1" dirty="0">
                <a:solidFill>
                  <a:schemeClr val="tx1"/>
                </a:solidFill>
                <a:latin typeface="Arial" pitchFamily="34" charset="0"/>
                <a:cs typeface="Arial" pitchFamily="34" charset="0"/>
              </a:rPr>
              <a:t>u</a:t>
            </a:r>
            <a:r>
              <a:rPr lang="sv-SE" sz="1400" b="1" dirty="0" smtClean="0">
                <a:solidFill>
                  <a:schemeClr val="tx1"/>
                </a:solidFill>
                <a:latin typeface="Arial" pitchFamily="34" charset="0"/>
                <a:cs typeface="Arial" pitchFamily="34" charset="0"/>
              </a:rPr>
              <a:t>tbildning</a:t>
            </a:r>
          </a:p>
          <a:p>
            <a:pPr algn="ctr"/>
            <a:r>
              <a:rPr lang="sv-SE" sz="2400" b="1" dirty="0">
                <a:solidFill>
                  <a:schemeClr val="tx1"/>
                </a:solidFill>
                <a:latin typeface="Arial" pitchFamily="34" charset="0"/>
                <a:cs typeface="Arial" pitchFamily="34" charset="0"/>
              </a:rPr>
              <a:t>B</a:t>
            </a:r>
          </a:p>
        </p:txBody>
      </p:sp>
      <p:cxnSp>
        <p:nvCxnSpPr>
          <p:cNvPr id="49" name="Rak 48"/>
          <p:cNvCxnSpPr>
            <a:endCxn id="47" idx="1"/>
          </p:cNvCxnSpPr>
          <p:nvPr/>
        </p:nvCxnSpPr>
        <p:spPr>
          <a:xfrm>
            <a:off x="1763688" y="4894312"/>
            <a:ext cx="648072" cy="1085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Rektangel 49"/>
          <p:cNvSpPr/>
          <p:nvPr/>
        </p:nvSpPr>
        <p:spPr>
          <a:xfrm>
            <a:off x="4860032" y="4437112"/>
            <a:ext cx="1800200" cy="93610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chemeClr val="tx1"/>
                </a:solidFill>
                <a:latin typeface="Arial" pitchFamily="34" charset="0"/>
                <a:cs typeface="Arial" pitchFamily="34" charset="0"/>
              </a:rPr>
              <a:t>Målvaktstränar-</a:t>
            </a:r>
          </a:p>
          <a:p>
            <a:pPr algn="ctr"/>
            <a:r>
              <a:rPr lang="sv-SE" sz="1400" b="1" dirty="0">
                <a:solidFill>
                  <a:schemeClr val="tx1"/>
                </a:solidFill>
                <a:latin typeface="Arial" pitchFamily="34" charset="0"/>
                <a:cs typeface="Arial" pitchFamily="34" charset="0"/>
              </a:rPr>
              <a:t>u</a:t>
            </a:r>
            <a:r>
              <a:rPr lang="sv-SE" sz="1400" b="1" dirty="0" smtClean="0">
                <a:solidFill>
                  <a:schemeClr val="tx1"/>
                </a:solidFill>
                <a:latin typeface="Arial" pitchFamily="34" charset="0"/>
                <a:cs typeface="Arial" pitchFamily="34" charset="0"/>
              </a:rPr>
              <a:t>tbildning</a:t>
            </a:r>
          </a:p>
          <a:p>
            <a:pPr algn="ctr"/>
            <a:r>
              <a:rPr lang="sv-SE" sz="2400" b="1" dirty="0" smtClean="0">
                <a:solidFill>
                  <a:schemeClr val="tx1"/>
                </a:solidFill>
                <a:latin typeface="Arial" pitchFamily="34" charset="0"/>
                <a:cs typeface="Arial" pitchFamily="34" charset="0"/>
              </a:rPr>
              <a:t>A</a:t>
            </a:r>
            <a:endParaRPr lang="sv-SE" sz="2400" b="1" dirty="0">
              <a:solidFill>
                <a:schemeClr val="tx1"/>
              </a:solidFill>
              <a:latin typeface="Arial" pitchFamily="34" charset="0"/>
              <a:cs typeface="Arial" pitchFamily="34" charset="0"/>
            </a:endParaRPr>
          </a:p>
        </p:txBody>
      </p:sp>
      <p:sp>
        <p:nvSpPr>
          <p:cNvPr id="51" name="Rektangel 50"/>
          <p:cNvSpPr/>
          <p:nvPr/>
        </p:nvSpPr>
        <p:spPr>
          <a:xfrm>
            <a:off x="7236296" y="4365104"/>
            <a:ext cx="1728192" cy="100811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b="1" dirty="0" smtClean="0">
                <a:solidFill>
                  <a:schemeClr val="tx1"/>
                </a:solidFill>
                <a:latin typeface="Arial" pitchFamily="34" charset="0"/>
                <a:cs typeface="Arial" pitchFamily="34" charset="0"/>
              </a:rPr>
              <a:t>Målvaktstränar-</a:t>
            </a:r>
          </a:p>
          <a:p>
            <a:pPr algn="ctr"/>
            <a:r>
              <a:rPr lang="sv-SE" sz="1400" b="1" dirty="0">
                <a:solidFill>
                  <a:schemeClr val="tx1"/>
                </a:solidFill>
                <a:latin typeface="Arial" pitchFamily="34" charset="0"/>
                <a:cs typeface="Arial" pitchFamily="34" charset="0"/>
              </a:rPr>
              <a:t>u</a:t>
            </a:r>
            <a:r>
              <a:rPr lang="sv-SE" sz="1400" b="1" dirty="0" smtClean="0">
                <a:solidFill>
                  <a:schemeClr val="tx1"/>
                </a:solidFill>
                <a:latin typeface="Arial" pitchFamily="34" charset="0"/>
                <a:cs typeface="Arial" pitchFamily="34" charset="0"/>
              </a:rPr>
              <a:t>tbildning</a:t>
            </a:r>
          </a:p>
          <a:p>
            <a:pPr algn="ctr"/>
            <a:r>
              <a:rPr lang="sv-SE" sz="2400" b="1" dirty="0" smtClean="0">
                <a:solidFill>
                  <a:schemeClr val="tx1"/>
                </a:solidFill>
                <a:latin typeface="Arial" pitchFamily="34" charset="0"/>
                <a:cs typeface="Arial" pitchFamily="34" charset="0"/>
              </a:rPr>
              <a:t>UEFA  A</a:t>
            </a:r>
            <a:endParaRPr lang="sv-SE" sz="2400" b="1" dirty="0">
              <a:solidFill>
                <a:schemeClr val="tx1"/>
              </a:solidFill>
              <a:latin typeface="Arial" pitchFamily="34" charset="0"/>
              <a:cs typeface="Arial" pitchFamily="34" charset="0"/>
            </a:endParaRPr>
          </a:p>
        </p:txBody>
      </p:sp>
      <p:cxnSp>
        <p:nvCxnSpPr>
          <p:cNvPr id="68" name="Rak 67"/>
          <p:cNvCxnSpPr/>
          <p:nvPr/>
        </p:nvCxnSpPr>
        <p:spPr>
          <a:xfrm>
            <a:off x="6660232" y="5013176"/>
            <a:ext cx="57606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Rak 72"/>
          <p:cNvCxnSpPr/>
          <p:nvPr/>
        </p:nvCxnSpPr>
        <p:spPr>
          <a:xfrm>
            <a:off x="4211960" y="5013176"/>
            <a:ext cx="64807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Rak 75"/>
          <p:cNvCxnSpPr>
            <a:stCxn id="51" idx="2"/>
          </p:cNvCxnSpPr>
          <p:nvPr/>
        </p:nvCxnSpPr>
        <p:spPr>
          <a:xfrm>
            <a:off x="8100392" y="5373216"/>
            <a:ext cx="0" cy="288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7" name="textruta 76"/>
          <p:cNvSpPr txBox="1"/>
          <p:nvPr/>
        </p:nvSpPr>
        <p:spPr>
          <a:xfrm>
            <a:off x="6740778" y="5657671"/>
            <a:ext cx="2403222" cy="1200329"/>
          </a:xfrm>
          <a:prstGeom prst="rect">
            <a:avLst/>
          </a:prstGeom>
          <a:noFill/>
        </p:spPr>
        <p:txBody>
          <a:bodyPr wrap="none" rtlCol="0">
            <a:spAutoFit/>
          </a:bodyPr>
          <a:lstStyle/>
          <a:p>
            <a:r>
              <a:rPr lang="sv-SE" b="1" dirty="0" smtClean="0">
                <a:latin typeface="Arial" pitchFamily="34" charset="0"/>
                <a:cs typeface="Arial" pitchFamily="34" charset="0"/>
              </a:rPr>
              <a:t>Krävs behörighet</a:t>
            </a:r>
          </a:p>
          <a:p>
            <a:r>
              <a:rPr lang="sv-SE" b="1" dirty="0" smtClean="0">
                <a:latin typeface="Arial" pitchFamily="34" charset="0"/>
                <a:cs typeface="Arial" pitchFamily="34" charset="0"/>
              </a:rPr>
              <a:t>från målvaktstränar-</a:t>
            </a:r>
          </a:p>
          <a:p>
            <a:r>
              <a:rPr lang="sv-SE" b="1" dirty="0">
                <a:latin typeface="Arial" pitchFamily="34" charset="0"/>
                <a:cs typeface="Arial" pitchFamily="34" charset="0"/>
              </a:rPr>
              <a:t>u</a:t>
            </a:r>
            <a:r>
              <a:rPr lang="sv-SE" b="1" dirty="0" smtClean="0">
                <a:latin typeface="Arial" pitchFamily="34" charset="0"/>
                <a:cs typeface="Arial" pitchFamily="34" charset="0"/>
              </a:rPr>
              <a:t>tbildningarna</a:t>
            </a:r>
          </a:p>
          <a:p>
            <a:r>
              <a:rPr lang="sv-SE" b="1" dirty="0" smtClean="0">
                <a:latin typeface="Arial" pitchFamily="34" charset="0"/>
                <a:cs typeface="Arial" pitchFamily="34" charset="0"/>
              </a:rPr>
              <a:t>C, B, A och UEFA B</a:t>
            </a:r>
            <a:endParaRPr lang="sv-SE" b="1" dirty="0">
              <a:latin typeface="Arial" pitchFamily="34" charset="0"/>
              <a:cs typeface="Arial" pitchFamily="34" charset="0"/>
            </a:endParaRPr>
          </a:p>
        </p:txBody>
      </p:sp>
      <p:sp>
        <p:nvSpPr>
          <p:cNvPr id="23" name="textruta 22"/>
          <p:cNvSpPr txBox="1"/>
          <p:nvPr/>
        </p:nvSpPr>
        <p:spPr>
          <a:xfrm>
            <a:off x="8802240" y="0"/>
            <a:ext cx="263214" cy="276999"/>
          </a:xfrm>
          <a:prstGeom prst="rect">
            <a:avLst/>
          </a:prstGeom>
          <a:noFill/>
        </p:spPr>
        <p:txBody>
          <a:bodyPr wrap="none" rtlCol="0">
            <a:spAutoFit/>
          </a:bodyPr>
          <a:lstStyle/>
          <a:p>
            <a:r>
              <a:rPr lang="sv-SE" sz="1200" dirty="0" smtClean="0">
                <a:latin typeface="+mj-lt"/>
              </a:rPr>
              <a:t>9</a:t>
            </a:r>
            <a:endParaRPr lang="sv-SE" sz="1200" dirty="0">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2462</Words>
  <Application>Microsoft Office PowerPoint</Application>
  <PresentationFormat>Bildspel på skärmen (4:3)</PresentationFormat>
  <Paragraphs>231</Paragraphs>
  <Slides>9</Slides>
  <Notes>8</Notes>
  <HiddenSlides>0</HiddenSlides>
  <MMClips>0</MMClips>
  <ScaleCrop>false</ScaleCrop>
  <HeadingPairs>
    <vt:vector size="4" baseType="variant">
      <vt:variant>
        <vt:lpstr>Tema</vt:lpstr>
      </vt:variant>
      <vt:variant>
        <vt:i4>1</vt:i4>
      </vt:variant>
      <vt:variant>
        <vt:lpstr>Bildrubriker</vt:lpstr>
      </vt:variant>
      <vt:variant>
        <vt:i4>9</vt:i4>
      </vt:variant>
    </vt:vector>
  </HeadingPairs>
  <TitlesOfParts>
    <vt:vector size="10" baseType="lpstr">
      <vt:lpstr>Office-tema</vt:lpstr>
      <vt:lpstr>Bild 1</vt:lpstr>
      <vt:lpstr>Bild 2</vt:lpstr>
      <vt:lpstr>Bild 3</vt:lpstr>
      <vt:lpstr>Bild 4</vt:lpstr>
      <vt:lpstr>Bild 5</vt:lpstr>
      <vt:lpstr>Bild 6</vt:lpstr>
      <vt:lpstr>Bild 7</vt:lpstr>
      <vt:lpstr>Bild 8</vt:lpstr>
      <vt:lpstr>Bild 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Per-Olof Persson</dc:creator>
  <cp:lastModifiedBy>Melek</cp:lastModifiedBy>
  <cp:revision>9</cp:revision>
  <dcterms:created xsi:type="dcterms:W3CDTF">2017-10-13T07:09:35Z</dcterms:created>
  <dcterms:modified xsi:type="dcterms:W3CDTF">2017-10-31T10:25:22Z</dcterms:modified>
</cp:coreProperties>
</file>